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9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y="10287000" cx="18288000"/>
  <p:notesSz cx="6858000" cy="9144000"/>
  <p:embeddedFontLst>
    <p:embeddedFont>
      <p:font typeface="Canva Sans Bold" panose="020B0803030501040103" charset="1"/>
      <p:regular r:id="rId14"/>
    </p:embeddedFont>
    <p:embeddedFont>
      <p:font typeface="DM Sans Bold" panose="00000000000000000000" charset="1"/>
      <p:regular r:id="rId15"/>
    </p:embeddedFont>
    <p:embeddedFont>
      <p:font typeface="Inter Medium" panose="02000503000000020004" charset="1"/>
      <p:regular r:id="rId16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tableStyles" Target="tableStyle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1048819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1048820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cs-CZ"/>
          </a:p>
        </p:txBody>
      </p:sp>
      <p:sp>
        <p:nvSpPr>
          <p:cNvPr id="104882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104882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104882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01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602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60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1</a:t>
            </a:r>
            <a:endParaRPr lang="en-US" smtClean="0"/>
          </a:p>
        </p:txBody>
      </p:sp>
      <p:sp>
        <p:nvSpPr>
          <p:cNvPr id="104860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0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2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624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62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2</a:t>
            </a:r>
            <a:endParaRPr lang="en-US" smtClean="0"/>
          </a:p>
        </p:txBody>
      </p:sp>
      <p:sp>
        <p:nvSpPr>
          <p:cNvPr id="104862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2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36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637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63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3</a:t>
            </a:r>
            <a:endParaRPr lang="en-US" smtClean="0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59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660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66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4</a:t>
            </a:r>
            <a:endParaRPr lang="en-US" smtClean="0"/>
          </a:p>
        </p:txBody>
      </p:sp>
      <p:sp>
        <p:nvSpPr>
          <p:cNvPr id="104866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6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94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695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69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5</a:t>
            </a:r>
            <a:endParaRPr lang="en-US" smtClean="0"/>
          </a:p>
        </p:txBody>
      </p:sp>
      <p:sp>
        <p:nvSpPr>
          <p:cNvPr id="104869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9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08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709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71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6</a:t>
            </a:r>
            <a:endParaRPr lang="en-US" smtClean="0"/>
          </a:p>
        </p:txBody>
      </p:sp>
      <p:sp>
        <p:nvSpPr>
          <p:cNvPr id="104871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1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30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731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73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7</a:t>
            </a:r>
            <a:endParaRPr lang="en-US" smtClean="0"/>
          </a:p>
        </p:txBody>
      </p:sp>
      <p:sp>
        <p:nvSpPr>
          <p:cNvPr id="104873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3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45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746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747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8</a:t>
            </a:r>
            <a:endParaRPr lang="en-US" smtClean="0"/>
          </a:p>
        </p:txBody>
      </p:sp>
      <p:sp>
        <p:nvSpPr>
          <p:cNvPr id="104874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4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58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759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76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9</a:t>
            </a:r>
            <a:endParaRPr lang="en-US" smtClean="0"/>
          </a:p>
        </p:txBody>
      </p:sp>
      <p:sp>
        <p:nvSpPr>
          <p:cNvPr id="104876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6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64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7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8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7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7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7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7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7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8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4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8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0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806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808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8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6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7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1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1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81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81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8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8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8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8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8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hyperlink" Target="https://github.com/Ds_princess-Ds/pen/MYaLBGo" TargetMode="External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4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Box 2"/>
          <p:cNvSpPr txBox="1"/>
          <p:nvPr/>
        </p:nvSpPr>
        <p:spPr>
          <a:xfrm rot="0">
            <a:off x="5603042" y="1149022"/>
            <a:ext cx="7869568" cy="1085469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8547"/>
              </a:lnSpc>
            </a:pPr>
            <a:r>
              <a:rPr b="1" sz="6105" lang="en-US">
                <a:solidFill>
                  <a:srgbClr val="03030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PORTFOLIO </a:t>
            </a:r>
          </a:p>
        </p:txBody>
      </p:sp>
      <p:sp>
        <p:nvSpPr>
          <p:cNvPr id="1048585" name="TextBox 3"/>
          <p:cNvSpPr txBox="1"/>
          <p:nvPr/>
        </p:nvSpPr>
        <p:spPr>
          <a:xfrm rot="0">
            <a:off x="2743642" y="3360957"/>
            <a:ext cx="2075831" cy="92443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279"/>
              </a:lnSpc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</a:t>
            </a:r>
          </a:p>
        </p:txBody>
      </p:sp>
      <p:sp>
        <p:nvSpPr>
          <p:cNvPr id="1048586" name="TextBox 4"/>
          <p:cNvSpPr txBox="1"/>
          <p:nvPr/>
        </p:nvSpPr>
        <p:spPr>
          <a:xfrm rot="0">
            <a:off x="2796289" y="4437109"/>
            <a:ext cx="5613505" cy="924433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279"/>
              </a:lnSpc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 Number:</a:t>
            </a:r>
          </a:p>
        </p:txBody>
      </p:sp>
      <p:sp>
        <p:nvSpPr>
          <p:cNvPr id="1048587" name="TextBox 5"/>
          <p:cNvSpPr txBox="1"/>
          <p:nvPr/>
        </p:nvSpPr>
        <p:spPr>
          <a:xfrm rot="0">
            <a:off x="2796289" y="5513262"/>
            <a:ext cx="2243453" cy="92443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279"/>
              </a:lnSpc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Nm id :</a:t>
            </a:r>
          </a:p>
        </p:txBody>
      </p:sp>
      <p:sp>
        <p:nvSpPr>
          <p:cNvPr id="1048588" name="TextBox 6"/>
          <p:cNvSpPr txBox="1"/>
          <p:nvPr/>
        </p:nvSpPr>
        <p:spPr>
          <a:xfrm rot="0">
            <a:off x="2678858" y="6590833"/>
            <a:ext cx="4281231" cy="924433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279"/>
              </a:lnSpc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 </a:t>
            </a:r>
          </a:p>
        </p:txBody>
      </p:sp>
      <p:sp>
        <p:nvSpPr>
          <p:cNvPr id="1048589" name="TextBox 7"/>
          <p:cNvSpPr txBox="1"/>
          <p:nvPr/>
        </p:nvSpPr>
        <p:spPr>
          <a:xfrm rot="0">
            <a:off x="2743642" y="7668405"/>
            <a:ext cx="2600057" cy="92443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279"/>
              </a:lnSpc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College:</a:t>
            </a:r>
          </a:p>
        </p:txBody>
      </p:sp>
      <p:sp>
        <p:nvSpPr>
          <p:cNvPr id="1048590" name="TextBox 8"/>
          <p:cNvSpPr txBox="1"/>
          <p:nvPr/>
        </p:nvSpPr>
        <p:spPr>
          <a:xfrm rot="0">
            <a:off x="8409794" y="4437109"/>
            <a:ext cx="3384527" cy="924433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279"/>
              </a:lnSpc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2422k13</a:t>
            </a: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  <a:endParaRPr altLang="en-US" lang="zh-CN"/>
          </a:p>
        </p:txBody>
      </p:sp>
      <p:sp>
        <p:nvSpPr>
          <p:cNvPr id="1048591" name="TextBox 9"/>
          <p:cNvSpPr txBox="1"/>
          <p:nvPr/>
        </p:nvSpPr>
        <p:spPr>
          <a:xfrm rot="0">
            <a:off x="5343698" y="3325097"/>
            <a:ext cx="3668934" cy="92443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279"/>
              </a:lnSpc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</a:t>
            </a: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endParaRPr altLang="en-US" lang="zh-CN"/>
          </a:p>
        </p:txBody>
      </p:sp>
      <p:sp>
        <p:nvSpPr>
          <p:cNvPr id="1048592" name="TextBox 10"/>
          <p:cNvSpPr txBox="1"/>
          <p:nvPr/>
        </p:nvSpPr>
        <p:spPr>
          <a:xfrm rot="0">
            <a:off x="6960089" y="6590833"/>
            <a:ext cx="6019777" cy="924433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279"/>
              </a:lnSpc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Computer science </a:t>
            </a:r>
          </a:p>
        </p:txBody>
      </p:sp>
      <p:sp>
        <p:nvSpPr>
          <p:cNvPr id="1048593" name="TextBox 11"/>
          <p:cNvSpPr txBox="1"/>
          <p:nvPr/>
        </p:nvSpPr>
        <p:spPr>
          <a:xfrm rot="0">
            <a:off x="5603042" y="7668405"/>
            <a:ext cx="10819105" cy="92443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279"/>
              </a:lnSpc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Kathir college of arts and science </a:t>
            </a:r>
          </a:p>
        </p:txBody>
      </p:sp>
      <p:sp>
        <p:nvSpPr>
          <p:cNvPr id="1048594" name="TextBox 12"/>
          <p:cNvSpPr txBox="1"/>
          <p:nvPr/>
        </p:nvSpPr>
        <p:spPr>
          <a:xfrm rot="0">
            <a:off x="5125932" y="5718089"/>
            <a:ext cx="10232838" cy="707516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571"/>
              </a:lnSpc>
            </a:pPr>
            <a:r>
              <a:rPr b="1" sz="397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1C4171597D95E6697D74FF401D554654</a:t>
            </a:r>
            <a:endParaRPr altLang="en-US"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735" name="Freeform 3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9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736" name="Freeform 5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5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1048737" name="Freeform 7" descr="preencoded.png">
              <a:hlinkClick r:id="rId1" tooltip="https://gamma.app/?utm_source=made-with-gamma"/>
            </p:cNvPr>
            <p:cNvSpPr/>
            <p:nvPr/>
          </p:nvSpPr>
          <p:spPr>
            <a:xfrm rot="0" flipH="0" flipV="0">
              <a:off x="0" y="0"/>
              <a:ext cx="2870962" cy="685800"/>
            </a:xfrm>
            <a:custGeom>
              <a:avLst/>
              <a:ah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0" t="0" r="-1" b="0"/>
              </a:stretch>
            </a:blipFill>
          </p:spPr>
        </p:sp>
      </p:grpSp>
      <p:sp>
        <p:nvSpPr>
          <p:cNvPr id="1048738" name="TextBox 8"/>
          <p:cNvSpPr txBox="1"/>
          <p:nvPr/>
        </p:nvSpPr>
        <p:spPr>
          <a:xfrm rot="0">
            <a:off x="677316" y="513160"/>
            <a:ext cx="9284494" cy="623739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750"/>
              </a:lnSpc>
            </a:pPr>
            <a:r>
              <a:rPr b="1" sz="3749" lang="en-US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&amp; Screenshots: Impact in Action</a:t>
            </a:r>
          </a:p>
        </p:txBody>
      </p:sp>
      <p:grpSp>
        <p:nvGrpSpPr>
          <p:cNvPr id="96" name="Group 9"/>
          <p:cNvGrpSpPr>
            <a:grpSpLocks noChangeAspect="1"/>
          </p:cNvGrpSpPr>
          <p:nvPr/>
        </p:nvGrpSpPr>
        <p:grpSpPr>
          <a:xfrm rot="0">
            <a:off x="677316" y="1644849"/>
            <a:ext cx="8230641" cy="8230641"/>
            <a:chOff x="0" y="0"/>
            <a:chExt cx="10974188" cy="10974188"/>
          </a:xfrm>
        </p:grpSpPr>
        <p:sp>
          <p:nvSpPr>
            <p:cNvPr id="1048739" name="Freeform 10" descr="preencoded.png"/>
            <p:cNvSpPr/>
            <p:nvPr/>
          </p:nvSpPr>
          <p:spPr>
            <a:xfrm rot="0" flipH="0" flipV="0">
              <a:off x="0" y="0"/>
              <a:ext cx="10974197" cy="10974197"/>
            </a:xfrm>
            <a:custGeom>
              <a:avLst/>
              <a:ahLst/>
              <a:rect l="l" t="t" r="r" b="b"/>
              <a:pathLst>
                <a:path w="10974197" h="10974197">
                  <a:moveTo>
                    <a:pt x="0" y="0"/>
                  </a:moveTo>
                  <a:lnTo>
                    <a:pt x="10974197" y="0"/>
                  </a:lnTo>
                  <a:lnTo>
                    <a:pt x="10974197" y="10974197"/>
                  </a:lnTo>
                  <a:lnTo>
                    <a:pt x="0" y="10974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0" r="0" b="0"/>
              </a:stretch>
            </a:blipFill>
          </p:spPr>
        </p:sp>
      </p:grpSp>
      <p:sp>
        <p:nvSpPr>
          <p:cNvPr id="1048740" name="TextBox 11"/>
          <p:cNvSpPr txBox="1"/>
          <p:nvPr/>
        </p:nvSpPr>
        <p:spPr>
          <a:xfrm rot="0">
            <a:off x="677316" y="10026551"/>
            <a:ext cx="8230641" cy="309499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437"/>
              </a:lnSpc>
            </a:pPr>
            <a:r>
              <a:rPr b="1" sz="1500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The new CRM integration has led to a 25% increase in lead conversion within the first quarter.</a:t>
            </a:r>
          </a:p>
        </p:txBody>
      </p:sp>
      <p:grpSp>
        <p:nvGrpSpPr>
          <p:cNvPr id="97" name="Group 12"/>
          <p:cNvGrpSpPr>
            <a:grpSpLocks noChangeAspect="1"/>
          </p:cNvGrpSpPr>
          <p:nvPr/>
        </p:nvGrpSpPr>
        <p:grpSpPr>
          <a:xfrm rot="0">
            <a:off x="9389566" y="1644849"/>
            <a:ext cx="8230641" cy="8230641"/>
            <a:chOff x="0" y="0"/>
            <a:chExt cx="10974188" cy="10974188"/>
          </a:xfrm>
        </p:grpSpPr>
        <p:sp>
          <p:nvSpPr>
            <p:cNvPr id="1048741" name="Freeform 13" descr="preencoded.png"/>
            <p:cNvSpPr/>
            <p:nvPr/>
          </p:nvSpPr>
          <p:spPr>
            <a:xfrm rot="0" flipH="0" flipV="0">
              <a:off x="0" y="0"/>
              <a:ext cx="10974197" cy="10974197"/>
            </a:xfrm>
            <a:custGeom>
              <a:avLst/>
              <a:ahLst/>
              <a:rect l="l" t="t" r="r" b="b"/>
              <a:pathLst>
                <a:path w="10974197" h="10974197">
                  <a:moveTo>
                    <a:pt x="0" y="0"/>
                  </a:moveTo>
                  <a:lnTo>
                    <a:pt x="10974197" y="0"/>
                  </a:lnTo>
                  <a:lnTo>
                    <a:pt x="10974197" y="10974197"/>
                  </a:lnTo>
                  <a:lnTo>
                    <a:pt x="0" y="10974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4"/>
              <a:stretch>
                <a:fillRect l="0" t="0" r="0" b="0"/>
              </a:stretch>
            </a:blipFill>
          </p:spPr>
        </p:sp>
      </p:grpSp>
      <p:sp>
        <p:nvSpPr>
          <p:cNvPr id="1048742" name="TextBox 14"/>
          <p:cNvSpPr txBox="1"/>
          <p:nvPr/>
        </p:nvSpPr>
        <p:spPr>
          <a:xfrm rot="0">
            <a:off x="9389566" y="10026551"/>
            <a:ext cx="8230641" cy="309499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437"/>
              </a:lnSpc>
            </a:pPr>
            <a:r>
              <a:rPr b="1" sz="1500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Real-time analytics provide insights that helped reduce operational costs by 15%.</a:t>
            </a:r>
          </a:p>
        </p:txBody>
      </p:sp>
      <p:sp>
        <p:nvSpPr>
          <p:cNvPr id="1048743" name="TextBox 15"/>
          <p:cNvSpPr txBox="1"/>
          <p:nvPr/>
        </p:nvSpPr>
        <p:spPr>
          <a:xfrm rot="0">
            <a:off x="677316" y="11037540"/>
            <a:ext cx="16933366" cy="3095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437"/>
              </a:lnSpc>
            </a:pPr>
            <a:r>
              <a:rPr b="1" sz="1500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Our solution has demonstrably improved key business metrics for early adopters, proving its value in real-world scenarios.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750" name="Freeform 3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102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751" name="Freeform 5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9770"/>
            </a:solidFill>
          </p:spPr>
        </p:sp>
      </p:grpSp>
      <p:grpSp>
        <p:nvGrpSpPr>
          <p:cNvPr id="103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1048752" name="Freeform 7" descr="preencoded.png">
              <a:hlinkClick r:id="rId1" tooltip="https://gamma.app/?utm_source=made-with-gamma"/>
            </p:cNvPr>
            <p:cNvSpPr/>
            <p:nvPr/>
          </p:nvSpPr>
          <p:spPr>
            <a:xfrm rot="0" flipH="0" flipV="0">
              <a:off x="0" y="0"/>
              <a:ext cx="2870962" cy="685800"/>
            </a:xfrm>
            <a:custGeom>
              <a:avLst/>
              <a:ah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0" t="0" r="-1" b="0"/>
              </a:stretch>
            </a:blipFill>
          </p:spPr>
        </p:sp>
      </p:grpSp>
      <p:grpSp>
        <p:nvGrpSpPr>
          <p:cNvPr id="104" name="Group 8"/>
          <p:cNvGrpSpPr>
            <a:grpSpLocks noChangeAspect="1"/>
          </p:cNvGrpSpPr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id="1048753" name="Freeform 9" descr="preencoded.png"/>
            <p:cNvSpPr/>
            <p:nvPr/>
          </p:nvSpPr>
          <p:spPr>
            <a:xfrm rot="0" flipH="0" flipV="0">
              <a:off x="0" y="0"/>
              <a:ext cx="24384000" cy="4725416"/>
            </a:xfrm>
            <a:custGeom>
              <a:avLst/>
              <a:ah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10" t="0" r="-10" b="0"/>
              </a:stretch>
            </a:blipFill>
          </p:spPr>
        </p:sp>
      </p:grpSp>
      <p:sp>
        <p:nvSpPr>
          <p:cNvPr id="1048754" name="TextBox 10"/>
          <p:cNvSpPr txBox="1"/>
          <p:nvPr/>
        </p:nvSpPr>
        <p:spPr>
          <a:xfrm rot="0">
            <a:off x="4925616" y="5237858"/>
            <a:ext cx="8436620" cy="905024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937"/>
              </a:lnSpc>
            </a:pPr>
            <a:r>
              <a:rPr b="1" sz="5562" lang="en-US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 &amp; Next Steps</a:t>
            </a:r>
          </a:p>
        </p:txBody>
      </p:sp>
      <p:sp>
        <p:nvSpPr>
          <p:cNvPr id="1048755" name="TextBox 11"/>
          <p:cNvSpPr txBox="1"/>
          <p:nvPr/>
        </p:nvSpPr>
        <p:spPr>
          <a:xfrm rot="0">
            <a:off x="992238" y="6482357"/>
            <a:ext cx="16303526" cy="452374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562"/>
              </a:lnSpc>
            </a:pPr>
            <a:r>
              <a:rPr b="1" sz="2187" lang="en-US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Our smart tech solution is poised to revolutionize how businesses operate, fostering efficiency, growth, and adaptability in the digital age. We invite you to explore its full potential.</a:t>
            </a:r>
          </a:p>
        </p:txBody>
      </p:sp>
      <p:grpSp>
        <p:nvGrpSpPr>
          <p:cNvPr id="105" name="Group 12"/>
          <p:cNvGrpSpPr>
            <a:grpSpLocks noChangeAspect="1"/>
          </p:cNvGrpSpPr>
          <p:nvPr/>
        </p:nvGrpSpPr>
        <p:grpSpPr>
          <a:xfrm rot="0">
            <a:off x="992238" y="7794277"/>
            <a:ext cx="4587329" cy="779710"/>
            <a:chOff x="0" y="0"/>
            <a:chExt cx="6116438" cy="1039613"/>
          </a:xfrm>
        </p:grpSpPr>
        <p:sp>
          <p:nvSpPr>
            <p:cNvPr id="1048756" name="Freeform 13" descr="preencoded.png">
              <a:hlinkClick r:id="rId4" tooltip="https://github.com/Ds_princess-Ds/pen/MYaLBGo"/>
            </p:cNvPr>
            <p:cNvSpPr/>
            <p:nvPr/>
          </p:nvSpPr>
          <p:spPr>
            <a:xfrm rot="0" flipH="0" flipV="0">
              <a:off x="0" y="0"/>
              <a:ext cx="6116447" cy="1039622"/>
            </a:xfrm>
            <a:custGeom>
              <a:avLst/>
              <a:ahLst/>
              <a:rect l="l" t="t" r="r" b="b"/>
              <a:pathLst>
                <a:path w="6116447" h="1039622">
                  <a:moveTo>
                    <a:pt x="0" y="0"/>
                  </a:moveTo>
                  <a:lnTo>
                    <a:pt x="6116447" y="0"/>
                  </a:lnTo>
                  <a:lnTo>
                    <a:pt x="6116447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5"/>
              <a:stretch>
                <a:fillRect l="0" t="-45" r="0" b="-44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595" name="Freeform 3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29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596" name="Freeform 5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9770"/>
            </a:solidFill>
          </p:spPr>
        </p:sp>
      </p:grpSp>
      <p:grpSp>
        <p:nvGrpSpPr>
          <p:cNvPr id="30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1048597" name="Freeform 7" descr="preencoded.png">
              <a:hlinkClick r:id="rId1" tooltip="https://gamma.app/?utm_source=made-with-gamma"/>
            </p:cNvPr>
            <p:cNvSpPr/>
            <p:nvPr/>
          </p:nvSpPr>
          <p:spPr>
            <a:xfrm rot="0" flipH="0" flipV="0">
              <a:off x="0" y="0"/>
              <a:ext cx="2870962" cy="685800"/>
            </a:xfrm>
            <a:custGeom>
              <a:avLst/>
              <a:ah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0" t="0" r="-1" b="0"/>
              </a:stretch>
            </a:blipFill>
          </p:spPr>
        </p:sp>
      </p:grpSp>
      <p:grpSp>
        <p:nvGrpSpPr>
          <p:cNvPr id="31" name="Group 8"/>
          <p:cNvGrpSpPr>
            <a:grpSpLocks noChangeAspect="1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id="1048598" name="Freeform 9" descr="preencoded.png"/>
            <p:cNvSpPr/>
            <p:nvPr/>
          </p:nvSpPr>
          <p:spPr>
            <a:xfrm rot="0" flipH="0" flipV="0">
              <a:off x="0" y="0"/>
              <a:ext cx="9144000" cy="13716000"/>
            </a:xfrm>
            <a:custGeom>
              <a:avLst/>
              <a:ah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0" r="0" b="0"/>
              </a:stretch>
            </a:blipFill>
          </p:spPr>
        </p:sp>
      </p:grpSp>
      <p:sp>
        <p:nvSpPr>
          <p:cNvPr id="1048599" name="TextBox 10"/>
          <p:cNvSpPr txBox="1"/>
          <p:nvPr/>
        </p:nvSpPr>
        <p:spPr>
          <a:xfrm rot="0">
            <a:off x="992238" y="3795415"/>
            <a:ext cx="9445526" cy="1761998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937"/>
              </a:lnSpc>
            </a:pPr>
            <a:r>
              <a:rPr b="1" sz="5562" lang="en-US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The Digital Challenge: Why Businesses Need Smart Tech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extBox 2"/>
          <p:cNvSpPr txBox="1"/>
          <p:nvPr/>
        </p:nvSpPr>
        <p:spPr>
          <a:xfrm rot="0">
            <a:off x="6213523" y="857250"/>
            <a:ext cx="4981715" cy="163576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2880"/>
              </a:lnSpc>
            </a:pPr>
            <a:r>
              <a:rPr b="1" sz="9200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</a:t>
            </a:r>
          </a:p>
        </p:txBody>
      </p:sp>
      <p:sp>
        <p:nvSpPr>
          <p:cNvPr id="1048607" name="TextBox 3"/>
          <p:cNvSpPr txBox="1"/>
          <p:nvPr/>
        </p:nvSpPr>
        <p:spPr>
          <a:xfrm rot="0">
            <a:off x="3074076" y="2830530"/>
            <a:ext cx="7340670" cy="924432"/>
          </a:xfrm>
          <a:prstGeom prst="rect"/>
        </p:spPr>
        <p:txBody>
          <a:bodyPr anchor="t" bIns="0" lIns="0" rIns="0" rtlCol="0" tIns="0">
            <a:spAutoFit/>
          </a:bodyPr>
          <a:p>
            <a:pPr algn="ctr" indent="-561340" lvl="1" marL="1122679">
              <a:lnSpc>
                <a:spcPts val="7279"/>
              </a:lnSpc>
              <a:buFont typeface="Arial"/>
              <a:buChar char="•"/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</p:txBody>
      </p:sp>
      <p:sp>
        <p:nvSpPr>
          <p:cNvPr id="1048608" name="TextBox 4"/>
          <p:cNvSpPr txBox="1"/>
          <p:nvPr/>
        </p:nvSpPr>
        <p:spPr>
          <a:xfrm rot="0">
            <a:off x="3074076" y="4414173"/>
            <a:ext cx="4087112" cy="924432"/>
          </a:xfrm>
          <a:prstGeom prst="rect"/>
        </p:spPr>
        <p:txBody>
          <a:bodyPr anchor="t" bIns="0" lIns="0" rIns="0" rtlCol="0" tIns="0">
            <a:spAutoFit/>
          </a:bodyPr>
          <a:p>
            <a:pPr algn="ctr" indent="-561340" lvl="1" marL="1122679">
              <a:lnSpc>
                <a:spcPts val="7279"/>
              </a:lnSpc>
              <a:buFont typeface="Arial"/>
              <a:buChar char="•"/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 </a:t>
            </a:r>
          </a:p>
        </p:txBody>
      </p:sp>
      <p:sp>
        <p:nvSpPr>
          <p:cNvPr id="1048609" name="TextBox 5"/>
          <p:cNvSpPr txBox="1"/>
          <p:nvPr/>
        </p:nvSpPr>
        <p:spPr>
          <a:xfrm rot="0">
            <a:off x="3074076" y="3622351"/>
            <a:ext cx="6696799" cy="924433"/>
          </a:xfrm>
          <a:prstGeom prst="rect"/>
        </p:spPr>
        <p:txBody>
          <a:bodyPr anchor="t" bIns="0" lIns="0" rIns="0" rtlCol="0" tIns="0">
            <a:spAutoFit/>
          </a:bodyPr>
          <a:p>
            <a:pPr algn="ctr" indent="-561340" lvl="1" marL="1122679">
              <a:lnSpc>
                <a:spcPts val="7279"/>
              </a:lnSpc>
              <a:buFont typeface="Arial"/>
              <a:buChar char="•"/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 </a:t>
            </a:r>
          </a:p>
        </p:txBody>
      </p:sp>
      <p:sp>
        <p:nvSpPr>
          <p:cNvPr id="1048610" name="TextBox 6"/>
          <p:cNvSpPr txBox="1"/>
          <p:nvPr/>
        </p:nvSpPr>
        <p:spPr>
          <a:xfrm rot="0">
            <a:off x="3044943" y="5205995"/>
            <a:ext cx="8150295" cy="924433"/>
          </a:xfrm>
          <a:prstGeom prst="rect"/>
        </p:spPr>
        <p:txBody>
          <a:bodyPr anchor="t" bIns="0" lIns="0" rIns="0" rtlCol="0" tIns="0">
            <a:spAutoFit/>
          </a:bodyPr>
          <a:p>
            <a:pPr algn="ctr" indent="-561340" lvl="1" marL="1122679">
              <a:lnSpc>
                <a:spcPts val="7279"/>
              </a:lnSpc>
              <a:buFont typeface="Arial"/>
              <a:buChar char="•"/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technology </a:t>
            </a:r>
          </a:p>
        </p:txBody>
      </p:sp>
      <p:sp>
        <p:nvSpPr>
          <p:cNvPr id="1048611" name="TextBox 7"/>
          <p:cNvSpPr txBox="1"/>
          <p:nvPr/>
        </p:nvSpPr>
        <p:spPr>
          <a:xfrm rot="0">
            <a:off x="3044943" y="5997817"/>
            <a:ext cx="10831595" cy="1848865"/>
          </a:xfrm>
          <a:prstGeom prst="rect"/>
        </p:spPr>
        <p:txBody>
          <a:bodyPr anchor="t" bIns="0" lIns="0" rIns="0" rtlCol="0" tIns="0">
            <a:spAutoFit/>
          </a:bodyPr>
          <a:p>
            <a:pPr algn="ctr" indent="-561340" lvl="1" marL="1122679">
              <a:lnSpc>
                <a:spcPts val="7279"/>
              </a:lnSpc>
              <a:buFont typeface="Arial"/>
              <a:buChar char="•"/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of design and layout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id="1048612" name="TextBox 8"/>
          <p:cNvSpPr txBox="1"/>
          <p:nvPr/>
        </p:nvSpPr>
        <p:spPr>
          <a:xfrm rot="0">
            <a:off x="3015245" y="6855678"/>
            <a:ext cx="9458056" cy="924432"/>
          </a:xfrm>
          <a:prstGeom prst="rect"/>
        </p:spPr>
        <p:txBody>
          <a:bodyPr anchor="t" bIns="0" lIns="0" rIns="0" rtlCol="0" tIns="0">
            <a:spAutoFit/>
          </a:bodyPr>
          <a:p>
            <a:pPr algn="ctr" indent="-561340" lvl="1" marL="1122679">
              <a:lnSpc>
                <a:spcPts val="7279"/>
              </a:lnSpc>
              <a:buFont typeface="Arial"/>
              <a:buChar char="•"/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and functionality </a:t>
            </a:r>
          </a:p>
        </p:txBody>
      </p:sp>
      <p:sp>
        <p:nvSpPr>
          <p:cNvPr id="1048613" name="TextBox 9"/>
          <p:cNvSpPr txBox="1"/>
          <p:nvPr/>
        </p:nvSpPr>
        <p:spPr>
          <a:xfrm rot="0">
            <a:off x="3074076" y="7647500"/>
            <a:ext cx="8433711" cy="924432"/>
          </a:xfrm>
          <a:prstGeom prst="rect"/>
        </p:spPr>
        <p:txBody>
          <a:bodyPr anchor="t" bIns="0" lIns="0" rIns="0" rtlCol="0" tIns="0">
            <a:spAutoFit/>
          </a:bodyPr>
          <a:p>
            <a:pPr algn="ctr" indent="-561340" lvl="1" marL="1122679">
              <a:lnSpc>
                <a:spcPts val="7279"/>
              </a:lnSpc>
              <a:buFont typeface="Arial"/>
              <a:buChar char="•"/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and screenshot </a:t>
            </a:r>
          </a:p>
        </p:txBody>
      </p:sp>
      <p:sp>
        <p:nvSpPr>
          <p:cNvPr id="1048614" name="TextBox 10"/>
          <p:cNvSpPr txBox="1"/>
          <p:nvPr/>
        </p:nvSpPr>
        <p:spPr>
          <a:xfrm rot="0">
            <a:off x="3074076" y="8371228"/>
            <a:ext cx="4902515" cy="924432"/>
          </a:xfrm>
          <a:prstGeom prst="rect"/>
        </p:spPr>
        <p:txBody>
          <a:bodyPr anchor="t" bIns="0" lIns="0" rIns="0" rtlCol="0" tIns="0">
            <a:spAutoFit/>
          </a:bodyPr>
          <a:p>
            <a:pPr algn="ctr" indent="-561340" lvl="1" marL="1122679">
              <a:lnSpc>
                <a:spcPts val="7279"/>
              </a:lnSpc>
              <a:buFont typeface="Arial"/>
              <a:buChar char="•"/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 </a:t>
            </a:r>
          </a:p>
        </p:txBody>
      </p:sp>
      <p:sp>
        <p:nvSpPr>
          <p:cNvPr id="1048615" name="TextBox 11"/>
          <p:cNvSpPr txBox="1"/>
          <p:nvPr/>
        </p:nvSpPr>
        <p:spPr>
          <a:xfrm rot="0">
            <a:off x="3015245" y="8944147"/>
            <a:ext cx="4764776" cy="924432"/>
          </a:xfrm>
          <a:prstGeom prst="rect"/>
        </p:spPr>
        <p:txBody>
          <a:bodyPr anchor="t" bIns="0" lIns="0" rIns="0" rtlCol="0" tIns="0">
            <a:spAutoFit/>
          </a:bodyPr>
          <a:p>
            <a:pPr algn="ctr" indent="-561340" lvl="1" marL="1122679">
              <a:lnSpc>
                <a:spcPts val="7279"/>
              </a:lnSpc>
              <a:buFont typeface="Arial"/>
              <a:buChar char="•"/>
            </a:pPr>
            <a:r>
              <a:rPr b="1" sz="5199" lang="en-US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616" name="Freeform 3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37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617" name="Freeform 5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1048618" name="Freeform 7" descr="preencoded.png">
              <a:hlinkClick r:id="rId1" tooltip="https://gamma.app/?utm_source=made-with-gamma"/>
            </p:cNvPr>
            <p:cNvSpPr/>
            <p:nvPr/>
          </p:nvSpPr>
          <p:spPr>
            <a:xfrm rot="0" flipH="0" flipV="0">
              <a:off x="0" y="0"/>
              <a:ext cx="2870962" cy="685800"/>
            </a:xfrm>
            <a:custGeom>
              <a:avLst/>
              <a:ah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0" t="0" r="-1" b="0"/>
              </a:stretch>
            </a:blipFill>
          </p:spPr>
        </p:sp>
      </p:grpSp>
      <p:grpSp>
        <p:nvGrpSpPr>
          <p:cNvPr id="39" name="Group 8"/>
          <p:cNvGrpSpPr>
            <a:grpSpLocks noChangeAspect="1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id="1048619" name="Freeform 9" descr="preencoded.png"/>
            <p:cNvSpPr/>
            <p:nvPr/>
          </p:nvSpPr>
          <p:spPr>
            <a:xfrm rot="0" flipH="0" flipV="0">
              <a:off x="0" y="0"/>
              <a:ext cx="9144000" cy="13716000"/>
            </a:xfrm>
            <a:custGeom>
              <a:avLst/>
              <a:ah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0" r="0" b="0"/>
              </a:stretch>
            </a:blipFill>
          </p:spPr>
        </p:sp>
      </p:grpSp>
      <p:sp>
        <p:nvSpPr>
          <p:cNvPr id="1048620" name="TextBox 10"/>
          <p:cNvSpPr txBox="1"/>
          <p:nvPr/>
        </p:nvSpPr>
        <p:spPr>
          <a:xfrm rot="0">
            <a:off x="992238" y="2664916"/>
            <a:ext cx="9445526" cy="8810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37"/>
              </a:lnSpc>
            </a:pPr>
            <a:r>
              <a:rPr b="1" sz="5562" lang="en-US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Statement: The Digital Divide</a:t>
            </a:r>
          </a:p>
        </p:txBody>
      </p:sp>
      <p:sp>
        <p:nvSpPr>
          <p:cNvPr id="1048621" name="TextBox 11"/>
          <p:cNvSpPr txBox="1"/>
          <p:nvPr/>
        </p:nvSpPr>
        <p:spPr>
          <a:xfrm rot="0">
            <a:off x="992238" y="4795391"/>
            <a:ext cx="9445526" cy="180949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In today's rapidly evolving digital landscape, businesses face immense pressure to innovate and adapt. Many struggle with outdated systems, inefficient processes, and a lack of integrated solutions, leading to lost opportunities, reduced productivity, and a disconnect with modern customer expectations. This digital divide hinders growth and competitive advantage.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628" name="Freeform 3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4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629" name="Freeform 5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1048630" name="Freeform 7" descr="preencoded.png">
              <a:hlinkClick r:id="rId1" tooltip="https://gamma.app/?utm_source=made-with-gamma"/>
            </p:cNvPr>
            <p:cNvSpPr/>
            <p:nvPr/>
          </p:nvSpPr>
          <p:spPr>
            <a:xfrm rot="0" flipH="0" flipV="0">
              <a:off x="0" y="0"/>
              <a:ext cx="2870962" cy="685800"/>
            </a:xfrm>
            <a:custGeom>
              <a:avLst/>
              <a:ah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0" t="0" r="-1" b="0"/>
              </a:stretch>
            </a:blipFill>
          </p:spPr>
        </p:sp>
      </p:grpSp>
      <p:sp>
        <p:nvSpPr>
          <p:cNvPr id="1048631" name="TextBox 8"/>
          <p:cNvSpPr txBox="1"/>
          <p:nvPr/>
        </p:nvSpPr>
        <p:spPr>
          <a:xfrm rot="0">
            <a:off x="779710" y="593526"/>
            <a:ext cx="9329589" cy="715119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5437"/>
              </a:lnSpc>
            </a:pPr>
            <a:r>
              <a:rPr b="1" sz="4375" lang="en-US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Overview: Bridging the Gap</a:t>
            </a:r>
          </a:p>
        </p:txBody>
      </p:sp>
      <p:sp>
        <p:nvSpPr>
          <p:cNvPr id="1048632" name="TextBox 9"/>
          <p:cNvSpPr txBox="1"/>
          <p:nvPr/>
        </p:nvSpPr>
        <p:spPr>
          <a:xfrm rot="0">
            <a:off x="779710" y="1776561"/>
            <a:ext cx="8092529" cy="104775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750"/>
              </a:lnSpc>
            </a:pPr>
            <a:r>
              <a:rPr b="1" sz="1750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This project aims to develop a comprehensive, scalable digital solution designed to streamline operations, enhance user experience, and drive measurable growth for modern businesses. We focus on creating intuitive, powerful tools that integrate seamlessly into existing workflows.</a:t>
            </a:r>
          </a:p>
        </p:txBody>
      </p:sp>
      <p:grpSp>
        <p:nvGrpSpPr>
          <p:cNvPr id="46" name="Group 10"/>
          <p:cNvGrpSpPr>
            <a:grpSpLocks noChangeAspect="1"/>
          </p:cNvGrpSpPr>
          <p:nvPr/>
        </p:nvGrpSpPr>
        <p:grpSpPr>
          <a:xfrm rot="0">
            <a:off x="9425285" y="1893391"/>
            <a:ext cx="8092529" cy="8092529"/>
            <a:chOff x="0" y="0"/>
            <a:chExt cx="10790038" cy="10790038"/>
          </a:xfrm>
        </p:grpSpPr>
        <p:sp>
          <p:nvSpPr>
            <p:cNvPr id="1048633" name="Freeform 11" descr="preencoded.png"/>
            <p:cNvSpPr/>
            <p:nvPr/>
          </p:nvSpPr>
          <p:spPr>
            <a:xfrm rot="0" flipH="0" flipV="0">
              <a:off x="0" y="0"/>
              <a:ext cx="10790047" cy="10790047"/>
            </a:xfrm>
            <a:custGeom>
              <a:avLst/>
              <a:ahLst/>
              <a:rect l="l" t="t" r="r" b="b"/>
              <a:pathLst>
                <a:path w="10790047" h="10790047">
                  <a:moveTo>
                    <a:pt x="0" y="0"/>
                  </a:moveTo>
                  <a:lnTo>
                    <a:pt x="10790047" y="0"/>
                  </a:lnTo>
                  <a:lnTo>
                    <a:pt x="10790047" y="10790047"/>
                  </a:lnTo>
                  <a:lnTo>
                    <a:pt x="0" y="10790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0" r="0" b="0"/>
              </a:stretch>
            </a:blipFill>
          </p:spPr>
        </p:sp>
      </p:grpSp>
      <p:sp>
        <p:nvSpPr>
          <p:cNvPr id="1048634" name="TextBox 12"/>
          <p:cNvSpPr txBox="1"/>
          <p:nvPr/>
        </p:nvSpPr>
        <p:spPr>
          <a:xfrm rot="0">
            <a:off x="779710" y="10420499"/>
            <a:ext cx="16728579" cy="34925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750"/>
              </a:lnSpc>
            </a:pPr>
            <a:r>
              <a:rPr b="1" sz="1750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Our approach emphasizes user-centric design and robust technological frameworks to ensure a future-proof solution.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641" name="Freeform 3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51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642" name="Freeform 5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2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1048643" name="Freeform 7" descr="preencoded.png">
              <a:hlinkClick r:id="rId1" tooltip="https://gamma.app/?utm_source=made-with-gamma"/>
            </p:cNvPr>
            <p:cNvSpPr/>
            <p:nvPr/>
          </p:nvSpPr>
          <p:spPr>
            <a:xfrm rot="0" flipH="0" flipV="0">
              <a:off x="0" y="0"/>
              <a:ext cx="2870962" cy="685800"/>
            </a:xfrm>
            <a:custGeom>
              <a:avLst/>
              <a:ah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0" t="0" r="-1" b="0"/>
              </a:stretch>
            </a:blipFill>
          </p:spPr>
        </p:sp>
      </p:grpSp>
      <p:sp>
        <p:nvSpPr>
          <p:cNvPr id="1048644" name="TextBox 8"/>
          <p:cNvSpPr txBox="1"/>
          <p:nvPr/>
        </p:nvSpPr>
        <p:spPr>
          <a:xfrm rot="0">
            <a:off x="992238" y="2039541"/>
            <a:ext cx="15335994" cy="90502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37"/>
              </a:lnSpc>
            </a:pPr>
            <a:r>
              <a:rPr b="1" sz="5562" lang="en-US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End Users: Empowering Diverse Stakeholders</a:t>
            </a:r>
          </a:p>
        </p:txBody>
      </p:sp>
      <p:sp>
        <p:nvSpPr>
          <p:cNvPr id="1048645" name="TextBox 9"/>
          <p:cNvSpPr txBox="1"/>
          <p:nvPr/>
        </p:nvSpPr>
        <p:spPr>
          <a:xfrm rot="0">
            <a:off x="992238" y="3425875"/>
            <a:ext cx="16303526" cy="4523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Our solution caters to a broad spectrum of end-users, each with unique needs and objectives:</a:t>
            </a:r>
          </a:p>
        </p:txBody>
      </p:sp>
      <p:grpSp>
        <p:nvGrpSpPr>
          <p:cNvPr id="53" name="Group 10"/>
          <p:cNvGrpSpPr>
            <a:grpSpLocks noChangeAspect="1"/>
          </p:cNvGrpSpPr>
          <p:nvPr/>
        </p:nvGrpSpPr>
        <p:grpSpPr>
          <a:xfrm rot="0">
            <a:off x="992238" y="4284166"/>
            <a:ext cx="708720" cy="708720"/>
            <a:chOff x="0" y="0"/>
            <a:chExt cx="944960" cy="944960"/>
          </a:xfrm>
        </p:grpSpPr>
        <p:sp>
          <p:nvSpPr>
            <p:cNvPr id="1048646" name="Freeform 11" descr="preencoded.png"/>
            <p:cNvSpPr/>
            <p:nvPr/>
          </p:nvSpPr>
          <p:spPr>
            <a:xfrm rot="0" flipH="0" flipV="0">
              <a:off x="0" y="0"/>
              <a:ext cx="945007" cy="945007"/>
            </a:xfrm>
            <a:custGeom>
              <a:avLst/>
              <a:ah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0" r="4" b="4"/>
              </a:stretch>
            </a:blipFill>
          </p:spPr>
        </p:sp>
      </p:grpSp>
      <p:sp>
        <p:nvSpPr>
          <p:cNvPr id="1048647" name="TextBox 12"/>
          <p:cNvSpPr txBox="1"/>
          <p:nvPr/>
        </p:nvSpPr>
        <p:spPr>
          <a:xfrm rot="0">
            <a:off x="2055316" y="4442966"/>
            <a:ext cx="3544044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Executives</a:t>
            </a:r>
          </a:p>
        </p:txBody>
      </p:sp>
      <p:sp>
        <p:nvSpPr>
          <p:cNvPr id="1048648" name="TextBox 13"/>
          <p:cNvSpPr txBox="1"/>
          <p:nvPr/>
        </p:nvSpPr>
        <p:spPr>
          <a:xfrm rot="0">
            <a:off x="2055316" y="4979789"/>
            <a:ext cx="6911429" cy="4523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Gain high-level insights, track KPIs, and make data-driven strategic decisions.</a:t>
            </a:r>
          </a:p>
        </p:txBody>
      </p:sp>
      <p:grpSp>
        <p:nvGrpSpPr>
          <p:cNvPr id="54" name="Group 14"/>
          <p:cNvGrpSpPr>
            <a:grpSpLocks noChangeAspect="1"/>
          </p:cNvGrpSpPr>
          <p:nvPr/>
        </p:nvGrpSpPr>
        <p:grpSpPr>
          <a:xfrm rot="0">
            <a:off x="9321105" y="4284166"/>
            <a:ext cx="708720" cy="708720"/>
            <a:chOff x="0" y="0"/>
            <a:chExt cx="944960" cy="944960"/>
          </a:xfrm>
        </p:grpSpPr>
        <p:sp>
          <p:nvSpPr>
            <p:cNvPr id="1048649" name="Freeform 15" descr="preencoded.png"/>
            <p:cNvSpPr/>
            <p:nvPr/>
          </p:nvSpPr>
          <p:spPr>
            <a:xfrm rot="0" flipH="0" flipV="0">
              <a:off x="0" y="0"/>
              <a:ext cx="945007" cy="945007"/>
            </a:xfrm>
            <a:custGeom>
              <a:avLst/>
              <a:ah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4"/>
              <a:stretch>
                <a:fillRect l="0" t="0" r="4" b="4"/>
              </a:stretch>
            </a:blipFill>
          </p:spPr>
        </p:sp>
      </p:grpSp>
      <p:sp>
        <p:nvSpPr>
          <p:cNvPr id="1048650" name="TextBox 16"/>
          <p:cNvSpPr txBox="1"/>
          <p:nvPr/>
        </p:nvSpPr>
        <p:spPr>
          <a:xfrm rot="0">
            <a:off x="10384185" y="4442966"/>
            <a:ext cx="4237136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Service Teams</a:t>
            </a:r>
          </a:p>
        </p:txBody>
      </p:sp>
      <p:sp>
        <p:nvSpPr>
          <p:cNvPr id="1048651" name="TextBox 17"/>
          <p:cNvSpPr txBox="1"/>
          <p:nvPr/>
        </p:nvSpPr>
        <p:spPr>
          <a:xfrm rot="0">
            <a:off x="10384185" y="4979789"/>
            <a:ext cx="6911579" cy="4523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Access comprehensive customer data for personalized and efficient support.</a:t>
            </a:r>
          </a:p>
        </p:txBody>
      </p:sp>
      <p:grpSp>
        <p:nvGrpSpPr>
          <p:cNvPr id="55" name="Group 18"/>
          <p:cNvGrpSpPr>
            <a:grpSpLocks noChangeAspect="1"/>
          </p:cNvGrpSpPr>
          <p:nvPr/>
        </p:nvGrpSpPr>
        <p:grpSpPr>
          <a:xfrm rot="0">
            <a:off x="992238" y="6539805"/>
            <a:ext cx="708720" cy="708720"/>
            <a:chOff x="0" y="0"/>
            <a:chExt cx="944960" cy="944960"/>
          </a:xfrm>
        </p:grpSpPr>
        <p:sp>
          <p:nvSpPr>
            <p:cNvPr id="1048652" name="Freeform 19" descr="preencoded.png"/>
            <p:cNvSpPr/>
            <p:nvPr/>
          </p:nvSpPr>
          <p:spPr>
            <a:xfrm rot="0" flipH="0" flipV="0">
              <a:off x="0" y="0"/>
              <a:ext cx="945007" cy="945007"/>
            </a:xfrm>
            <a:custGeom>
              <a:avLst/>
              <a:ah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5"/>
              <a:stretch>
                <a:fillRect l="0" t="0" r="4" b="4"/>
              </a:stretch>
            </a:blipFill>
          </p:spPr>
        </p:sp>
      </p:grpSp>
      <p:sp>
        <p:nvSpPr>
          <p:cNvPr id="1048653" name="TextBox 20"/>
          <p:cNvSpPr txBox="1"/>
          <p:nvPr/>
        </p:nvSpPr>
        <p:spPr>
          <a:xfrm rot="0">
            <a:off x="2055316" y="6698605"/>
            <a:ext cx="3544044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Sales &amp; Marketing</a:t>
            </a:r>
          </a:p>
        </p:txBody>
      </p:sp>
      <p:sp>
        <p:nvSpPr>
          <p:cNvPr id="1048654" name="TextBox 21"/>
          <p:cNvSpPr txBox="1"/>
          <p:nvPr/>
        </p:nvSpPr>
        <p:spPr>
          <a:xfrm rot="0">
            <a:off x="2055316" y="7235429"/>
            <a:ext cx="6911429" cy="45237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Automate campaigns, manage leads, and analyze market trends for targeted outreach.</a:t>
            </a:r>
          </a:p>
        </p:txBody>
      </p:sp>
      <p:grpSp>
        <p:nvGrpSpPr>
          <p:cNvPr id="56" name="Group 22"/>
          <p:cNvGrpSpPr>
            <a:grpSpLocks noChangeAspect="1"/>
          </p:cNvGrpSpPr>
          <p:nvPr/>
        </p:nvGrpSpPr>
        <p:grpSpPr>
          <a:xfrm rot="0">
            <a:off x="9321105" y="6539805"/>
            <a:ext cx="708720" cy="708720"/>
            <a:chOff x="0" y="0"/>
            <a:chExt cx="944960" cy="944960"/>
          </a:xfrm>
        </p:grpSpPr>
        <p:sp>
          <p:nvSpPr>
            <p:cNvPr id="1048655" name="Freeform 23" descr="preencoded.png"/>
            <p:cNvSpPr/>
            <p:nvPr/>
          </p:nvSpPr>
          <p:spPr>
            <a:xfrm rot="0" flipH="0" flipV="0">
              <a:off x="0" y="0"/>
              <a:ext cx="945007" cy="945007"/>
            </a:xfrm>
            <a:custGeom>
              <a:avLst/>
              <a:ah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6"/>
              <a:stretch>
                <a:fillRect l="0" t="0" r="4" b="4"/>
              </a:stretch>
            </a:blipFill>
          </p:spPr>
        </p:sp>
      </p:grpSp>
      <p:sp>
        <p:nvSpPr>
          <p:cNvPr id="1048656" name="TextBox 24"/>
          <p:cNvSpPr txBox="1"/>
          <p:nvPr/>
        </p:nvSpPr>
        <p:spPr>
          <a:xfrm rot="0">
            <a:off x="10384185" y="6698605"/>
            <a:ext cx="3544044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Operations Staff</a:t>
            </a:r>
          </a:p>
        </p:txBody>
      </p:sp>
      <p:sp>
        <p:nvSpPr>
          <p:cNvPr id="1048657" name="TextBox 25"/>
          <p:cNvSpPr txBox="1"/>
          <p:nvPr/>
        </p:nvSpPr>
        <p:spPr>
          <a:xfrm rot="0">
            <a:off x="10384185" y="7235429"/>
            <a:ext cx="6911579" cy="45237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Streamline workflows, manage inventory, and optimize resource allocation.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664" name="Freeform 3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61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665" name="Freeform 5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2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1048666" name="Freeform 7" descr="preencoded.png">
              <a:hlinkClick r:id="rId1" tooltip="https://gamma.app/?utm_source=made-with-gamma"/>
            </p:cNvPr>
            <p:cNvSpPr/>
            <p:nvPr/>
          </p:nvSpPr>
          <p:spPr>
            <a:xfrm rot="0" flipH="0" flipV="0">
              <a:off x="0" y="0"/>
              <a:ext cx="2870962" cy="685800"/>
            </a:xfrm>
            <a:custGeom>
              <a:avLst/>
              <a:ah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0" t="0" r="-1" b="0"/>
              </a:stretch>
            </a:blipFill>
          </p:spPr>
        </p:sp>
      </p:grpSp>
      <p:sp>
        <p:nvSpPr>
          <p:cNvPr id="1048667" name="TextBox 8"/>
          <p:cNvSpPr txBox="1"/>
          <p:nvPr/>
        </p:nvSpPr>
        <p:spPr>
          <a:xfrm rot="0">
            <a:off x="992238" y="855761"/>
            <a:ext cx="12187238" cy="90502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37"/>
              </a:lnSpc>
            </a:pPr>
            <a:r>
              <a:rPr b="1" sz="5562" lang="en-US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Tools &amp; Technology: Our Foundation</a:t>
            </a:r>
          </a:p>
        </p:txBody>
      </p:sp>
      <p:sp>
        <p:nvSpPr>
          <p:cNvPr id="1048668" name="TextBox 9"/>
          <p:cNvSpPr txBox="1"/>
          <p:nvPr/>
        </p:nvSpPr>
        <p:spPr>
          <a:xfrm rot="0">
            <a:off x="992238" y="2242096"/>
            <a:ext cx="16303526" cy="4523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Our robust solution is built upon a modern, reliable, and scalable technology stack:</a:t>
            </a:r>
          </a:p>
        </p:txBody>
      </p:sp>
      <p:grpSp>
        <p:nvGrpSpPr>
          <p:cNvPr id="63" name="Group 10"/>
          <p:cNvGrpSpPr/>
          <p:nvPr/>
        </p:nvGrpSpPr>
        <p:grpSpPr>
          <a:xfrm rot="0">
            <a:off x="973188" y="3081338"/>
            <a:ext cx="8048030" cy="3052167"/>
            <a:chOff x="0" y="0"/>
            <a:chExt cx="10730707" cy="4069557"/>
          </a:xfrm>
        </p:grpSpPr>
        <p:sp>
          <p:nvSpPr>
            <p:cNvPr id="1048669" name="Freeform 11"/>
            <p:cNvSpPr/>
            <p:nvPr/>
          </p:nvSpPr>
          <p:spPr>
            <a:xfrm rot="0" flipH="0" flipV="0">
              <a:off x="25400" y="25400"/>
              <a:ext cx="10679938" cy="4018661"/>
            </a:xfrm>
            <a:custGeom>
              <a:avLst/>
              <a:ahLst/>
              <a:rect l="l" t="t" r="r" b="b"/>
              <a:pathLst>
                <a:path w="10679938" h="4018661">
                  <a:moveTo>
                    <a:pt x="0" y="56642"/>
                  </a:moveTo>
                  <a:cubicBezTo>
                    <a:pt x="0" y="25400"/>
                    <a:pt x="25527" y="0"/>
                    <a:pt x="57150" y="0"/>
                  </a:cubicBezTo>
                  <a:lnTo>
                    <a:pt x="10622788" y="0"/>
                  </a:lnTo>
                  <a:cubicBezTo>
                    <a:pt x="10654411" y="0"/>
                    <a:pt x="10679938" y="25400"/>
                    <a:pt x="10679938" y="56642"/>
                  </a:cubicBezTo>
                  <a:lnTo>
                    <a:pt x="10679938" y="3962019"/>
                  </a:lnTo>
                  <a:cubicBezTo>
                    <a:pt x="10679938" y="3993388"/>
                    <a:pt x="10654411" y="4018661"/>
                    <a:pt x="10622788" y="4018661"/>
                  </a:cubicBezTo>
                  <a:lnTo>
                    <a:pt x="57150" y="4018661"/>
                  </a:lnTo>
                  <a:cubicBezTo>
                    <a:pt x="25527" y="4018661"/>
                    <a:pt x="0" y="3993261"/>
                    <a:pt x="0" y="396201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670" name="Freeform 12"/>
            <p:cNvSpPr/>
            <p:nvPr/>
          </p:nvSpPr>
          <p:spPr>
            <a:xfrm rot="0" flipH="0" flipV="0">
              <a:off x="0" y="0"/>
              <a:ext cx="10730738" cy="4069461"/>
            </a:xfrm>
            <a:custGeom>
              <a:avLst/>
              <a:ahLst/>
              <a:rect l="l" t="t" r="r" b="b"/>
              <a:pathLst>
                <a:path w="10730738" h="4069461">
                  <a:moveTo>
                    <a:pt x="0" y="82042"/>
                  </a:moveTo>
                  <a:cubicBezTo>
                    <a:pt x="0" y="36576"/>
                    <a:pt x="37084" y="0"/>
                    <a:pt x="82550" y="0"/>
                  </a:cubicBezTo>
                  <a:lnTo>
                    <a:pt x="10648188" y="0"/>
                  </a:lnTo>
                  <a:lnTo>
                    <a:pt x="10648188" y="25400"/>
                  </a:lnTo>
                  <a:lnTo>
                    <a:pt x="10648188" y="0"/>
                  </a:lnTo>
                  <a:cubicBezTo>
                    <a:pt x="10693654" y="0"/>
                    <a:pt x="10730738" y="36576"/>
                    <a:pt x="10730738" y="82042"/>
                  </a:cubicBezTo>
                  <a:lnTo>
                    <a:pt x="10705338" y="82042"/>
                  </a:lnTo>
                  <a:lnTo>
                    <a:pt x="10730738" y="82042"/>
                  </a:lnTo>
                  <a:lnTo>
                    <a:pt x="10730738" y="3987419"/>
                  </a:lnTo>
                  <a:lnTo>
                    <a:pt x="10705338" y="3987419"/>
                  </a:lnTo>
                  <a:lnTo>
                    <a:pt x="10730738" y="3987419"/>
                  </a:lnTo>
                  <a:cubicBezTo>
                    <a:pt x="10730738" y="4033012"/>
                    <a:pt x="10693654" y="4069461"/>
                    <a:pt x="10648188" y="4069461"/>
                  </a:cubicBezTo>
                  <a:lnTo>
                    <a:pt x="10648188" y="4044061"/>
                  </a:lnTo>
                  <a:lnTo>
                    <a:pt x="10648188" y="4069461"/>
                  </a:lnTo>
                  <a:lnTo>
                    <a:pt x="82550" y="4069461"/>
                  </a:lnTo>
                  <a:lnTo>
                    <a:pt x="82550" y="4044061"/>
                  </a:lnTo>
                  <a:lnTo>
                    <a:pt x="82550" y="4069461"/>
                  </a:lnTo>
                  <a:cubicBezTo>
                    <a:pt x="37084" y="4069461"/>
                    <a:pt x="0" y="4032885"/>
                    <a:pt x="0" y="3987419"/>
                  </a:cubicBezTo>
                  <a:lnTo>
                    <a:pt x="0" y="82042"/>
                  </a:lnTo>
                  <a:lnTo>
                    <a:pt x="25400" y="82042"/>
                  </a:lnTo>
                  <a:lnTo>
                    <a:pt x="0" y="82042"/>
                  </a:lnTo>
                  <a:moveTo>
                    <a:pt x="50800" y="82042"/>
                  </a:moveTo>
                  <a:lnTo>
                    <a:pt x="50800" y="3987419"/>
                  </a:lnTo>
                  <a:lnTo>
                    <a:pt x="25400" y="3987419"/>
                  </a:lnTo>
                  <a:lnTo>
                    <a:pt x="50800" y="3987419"/>
                  </a:lnTo>
                  <a:cubicBezTo>
                    <a:pt x="50800" y="4004564"/>
                    <a:pt x="64770" y="4018661"/>
                    <a:pt x="82550" y="4018661"/>
                  </a:cubicBezTo>
                  <a:lnTo>
                    <a:pt x="10648188" y="4018661"/>
                  </a:lnTo>
                  <a:cubicBezTo>
                    <a:pt x="10665968" y="4018661"/>
                    <a:pt x="10679938" y="4004437"/>
                    <a:pt x="10679938" y="3987419"/>
                  </a:cubicBezTo>
                  <a:lnTo>
                    <a:pt x="10679938" y="82042"/>
                  </a:lnTo>
                  <a:cubicBezTo>
                    <a:pt x="10679938" y="64897"/>
                    <a:pt x="10665968" y="50800"/>
                    <a:pt x="10648188" y="50800"/>
                  </a:cubicBezTo>
                  <a:lnTo>
                    <a:pt x="82550" y="50800"/>
                  </a:lnTo>
                  <a:lnTo>
                    <a:pt x="82550" y="25400"/>
                  </a:lnTo>
                  <a:lnTo>
                    <a:pt x="82550" y="50800"/>
                  </a:lnTo>
                  <a:cubicBezTo>
                    <a:pt x="64770" y="50800"/>
                    <a:pt x="50800" y="65024"/>
                    <a:pt x="50800" y="82042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64" name="Group 13"/>
          <p:cNvGrpSpPr/>
          <p:nvPr/>
        </p:nvGrpSpPr>
        <p:grpSpPr>
          <a:xfrm rot="0">
            <a:off x="1030338" y="3138487"/>
            <a:ext cx="7933730" cy="850552"/>
            <a:chOff x="0" y="0"/>
            <a:chExt cx="10578307" cy="1134070"/>
          </a:xfrm>
        </p:grpSpPr>
        <p:sp>
          <p:nvSpPr>
            <p:cNvPr id="1048671" name="Freeform 14"/>
            <p:cNvSpPr/>
            <p:nvPr/>
          </p:nvSpPr>
          <p:spPr>
            <a:xfrm rot="0" flipH="0" flipV="0">
              <a:off x="0" y="0"/>
              <a:ext cx="10578338" cy="1134110"/>
            </a:xfrm>
            <a:custGeom>
              <a:avLst/>
              <a:ahLst/>
              <a:rect l="l" t="t" r="r" b="b"/>
              <a:pathLst>
                <a:path w="10578338" h="1134110">
                  <a:moveTo>
                    <a:pt x="0" y="0"/>
                  </a:moveTo>
                  <a:lnTo>
                    <a:pt x="10578338" y="0"/>
                  </a:lnTo>
                  <a:lnTo>
                    <a:pt x="10578338" y="1134110"/>
                  </a:lnTo>
                  <a:lnTo>
                    <a:pt x="0" y="1134110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048672" name="TextBox 15"/>
          <p:cNvSpPr txBox="1"/>
          <p:nvPr/>
        </p:nvSpPr>
        <p:spPr>
          <a:xfrm rot="0">
            <a:off x="4784526" y="3355032"/>
            <a:ext cx="425202" cy="42062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12"/>
              </a:lnSpc>
            </a:pPr>
            <a:r>
              <a:rPr b="1" sz="3312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id="1048673" name="TextBox 16"/>
          <p:cNvSpPr txBox="1"/>
          <p:nvPr/>
        </p:nvSpPr>
        <p:spPr>
          <a:xfrm rot="0">
            <a:off x="1313855" y="4263033"/>
            <a:ext cx="3544044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Front-End</a:t>
            </a:r>
          </a:p>
        </p:txBody>
      </p:sp>
      <p:sp>
        <p:nvSpPr>
          <p:cNvPr id="1048674" name="TextBox 17"/>
          <p:cNvSpPr txBox="1"/>
          <p:nvPr/>
        </p:nvSpPr>
        <p:spPr>
          <a:xfrm rot="0">
            <a:off x="1313855" y="4799856"/>
            <a:ext cx="7366695" cy="45237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React.js, HTML5, CSS3, JavaScript. Ensuring a dynamic and responsive user interface.</a:t>
            </a:r>
          </a:p>
        </p:txBody>
      </p:sp>
      <p:grpSp>
        <p:nvGrpSpPr>
          <p:cNvPr id="65" name="Group 18"/>
          <p:cNvGrpSpPr/>
          <p:nvPr/>
        </p:nvGrpSpPr>
        <p:grpSpPr>
          <a:xfrm rot="0">
            <a:off x="9266635" y="3081338"/>
            <a:ext cx="8048179" cy="3052167"/>
            <a:chOff x="0" y="0"/>
            <a:chExt cx="10730905" cy="4069557"/>
          </a:xfrm>
        </p:grpSpPr>
        <p:sp>
          <p:nvSpPr>
            <p:cNvPr id="1048675" name="Freeform 19"/>
            <p:cNvSpPr/>
            <p:nvPr/>
          </p:nvSpPr>
          <p:spPr>
            <a:xfrm rot="0" flipH="0" flipV="0">
              <a:off x="25400" y="25400"/>
              <a:ext cx="10680065" cy="4018661"/>
            </a:xfrm>
            <a:custGeom>
              <a:avLst/>
              <a:ahLst/>
              <a:rect l="l" t="t" r="r" b="b"/>
              <a:pathLst>
                <a:path w="10680065" h="4018661">
                  <a:moveTo>
                    <a:pt x="0" y="56642"/>
                  </a:moveTo>
                  <a:cubicBezTo>
                    <a:pt x="0" y="25400"/>
                    <a:pt x="25527" y="0"/>
                    <a:pt x="57150" y="0"/>
                  </a:cubicBezTo>
                  <a:lnTo>
                    <a:pt x="10622915" y="0"/>
                  </a:lnTo>
                  <a:cubicBezTo>
                    <a:pt x="10654538" y="0"/>
                    <a:pt x="10680065" y="25400"/>
                    <a:pt x="10680065" y="56642"/>
                  </a:cubicBezTo>
                  <a:lnTo>
                    <a:pt x="10680065" y="3962019"/>
                  </a:lnTo>
                  <a:cubicBezTo>
                    <a:pt x="10680065" y="3993388"/>
                    <a:pt x="10654538" y="4018661"/>
                    <a:pt x="10622915" y="4018661"/>
                  </a:cubicBezTo>
                  <a:lnTo>
                    <a:pt x="57150" y="4018661"/>
                  </a:lnTo>
                  <a:cubicBezTo>
                    <a:pt x="25527" y="4018661"/>
                    <a:pt x="0" y="3993261"/>
                    <a:pt x="0" y="396201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676" name="Freeform 20"/>
            <p:cNvSpPr/>
            <p:nvPr/>
          </p:nvSpPr>
          <p:spPr>
            <a:xfrm rot="0" flipH="0" flipV="0">
              <a:off x="0" y="0"/>
              <a:ext cx="10730865" cy="4069461"/>
            </a:xfrm>
            <a:custGeom>
              <a:avLst/>
              <a:ahLst/>
              <a:rect l="l" t="t" r="r" b="b"/>
              <a:pathLst>
                <a:path w="10730865" h="4069461">
                  <a:moveTo>
                    <a:pt x="0" y="82042"/>
                  </a:moveTo>
                  <a:cubicBezTo>
                    <a:pt x="0" y="36576"/>
                    <a:pt x="37084" y="0"/>
                    <a:pt x="82550" y="0"/>
                  </a:cubicBezTo>
                  <a:lnTo>
                    <a:pt x="10648315" y="0"/>
                  </a:lnTo>
                  <a:lnTo>
                    <a:pt x="10648315" y="25400"/>
                  </a:lnTo>
                  <a:lnTo>
                    <a:pt x="10648315" y="0"/>
                  </a:lnTo>
                  <a:cubicBezTo>
                    <a:pt x="10693781" y="0"/>
                    <a:pt x="10730865" y="36576"/>
                    <a:pt x="10730865" y="82042"/>
                  </a:cubicBezTo>
                  <a:lnTo>
                    <a:pt x="10705465" y="82042"/>
                  </a:lnTo>
                  <a:lnTo>
                    <a:pt x="10730865" y="82042"/>
                  </a:lnTo>
                  <a:lnTo>
                    <a:pt x="10730865" y="3987419"/>
                  </a:lnTo>
                  <a:lnTo>
                    <a:pt x="10705465" y="3987419"/>
                  </a:lnTo>
                  <a:lnTo>
                    <a:pt x="10730865" y="3987419"/>
                  </a:lnTo>
                  <a:cubicBezTo>
                    <a:pt x="10730865" y="4033012"/>
                    <a:pt x="10693781" y="4069461"/>
                    <a:pt x="10648315" y="4069461"/>
                  </a:cubicBezTo>
                  <a:lnTo>
                    <a:pt x="10648315" y="4044061"/>
                  </a:lnTo>
                  <a:lnTo>
                    <a:pt x="10648315" y="4069461"/>
                  </a:lnTo>
                  <a:lnTo>
                    <a:pt x="82550" y="4069461"/>
                  </a:lnTo>
                  <a:lnTo>
                    <a:pt x="82550" y="4044061"/>
                  </a:lnTo>
                  <a:lnTo>
                    <a:pt x="82550" y="4069461"/>
                  </a:lnTo>
                  <a:cubicBezTo>
                    <a:pt x="37084" y="4069461"/>
                    <a:pt x="0" y="4032885"/>
                    <a:pt x="0" y="3987419"/>
                  </a:cubicBezTo>
                  <a:lnTo>
                    <a:pt x="0" y="82042"/>
                  </a:lnTo>
                  <a:lnTo>
                    <a:pt x="25400" y="82042"/>
                  </a:lnTo>
                  <a:lnTo>
                    <a:pt x="0" y="82042"/>
                  </a:lnTo>
                  <a:moveTo>
                    <a:pt x="50800" y="82042"/>
                  </a:moveTo>
                  <a:lnTo>
                    <a:pt x="50800" y="3987419"/>
                  </a:lnTo>
                  <a:lnTo>
                    <a:pt x="25400" y="3987419"/>
                  </a:lnTo>
                  <a:lnTo>
                    <a:pt x="50800" y="3987419"/>
                  </a:lnTo>
                  <a:cubicBezTo>
                    <a:pt x="50800" y="4004564"/>
                    <a:pt x="64770" y="4018661"/>
                    <a:pt x="82550" y="4018661"/>
                  </a:cubicBezTo>
                  <a:lnTo>
                    <a:pt x="10648315" y="4018661"/>
                  </a:lnTo>
                  <a:cubicBezTo>
                    <a:pt x="10666095" y="4018661"/>
                    <a:pt x="10680065" y="4004437"/>
                    <a:pt x="10680065" y="3987419"/>
                  </a:cubicBezTo>
                  <a:lnTo>
                    <a:pt x="10680065" y="82042"/>
                  </a:lnTo>
                  <a:cubicBezTo>
                    <a:pt x="10680065" y="64897"/>
                    <a:pt x="10666095" y="50800"/>
                    <a:pt x="10648315" y="50800"/>
                  </a:cubicBezTo>
                  <a:lnTo>
                    <a:pt x="82550" y="50800"/>
                  </a:lnTo>
                  <a:lnTo>
                    <a:pt x="82550" y="25400"/>
                  </a:lnTo>
                  <a:lnTo>
                    <a:pt x="82550" y="50800"/>
                  </a:lnTo>
                  <a:cubicBezTo>
                    <a:pt x="64770" y="50800"/>
                    <a:pt x="50800" y="65024"/>
                    <a:pt x="50800" y="82042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66" name="Group 21"/>
          <p:cNvGrpSpPr/>
          <p:nvPr/>
        </p:nvGrpSpPr>
        <p:grpSpPr>
          <a:xfrm rot="0">
            <a:off x="9323784" y="3138487"/>
            <a:ext cx="7933879" cy="850552"/>
            <a:chOff x="0" y="0"/>
            <a:chExt cx="10578505" cy="1134070"/>
          </a:xfrm>
        </p:grpSpPr>
        <p:sp>
          <p:nvSpPr>
            <p:cNvPr id="1048677" name="Freeform 22"/>
            <p:cNvSpPr/>
            <p:nvPr/>
          </p:nvSpPr>
          <p:spPr>
            <a:xfrm rot="0" flipH="0" flipV="0">
              <a:off x="0" y="0"/>
              <a:ext cx="10578465" cy="1134110"/>
            </a:xfrm>
            <a:custGeom>
              <a:avLst/>
              <a:ahLst/>
              <a:rect l="l" t="t" r="r" b="b"/>
              <a:pathLst>
                <a:path w="10578465" h="1134110">
                  <a:moveTo>
                    <a:pt x="0" y="0"/>
                  </a:moveTo>
                  <a:lnTo>
                    <a:pt x="10578465" y="0"/>
                  </a:lnTo>
                  <a:lnTo>
                    <a:pt x="10578465" y="1134110"/>
                  </a:lnTo>
                  <a:lnTo>
                    <a:pt x="0" y="1134110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048678" name="TextBox 23"/>
          <p:cNvSpPr txBox="1"/>
          <p:nvPr/>
        </p:nvSpPr>
        <p:spPr>
          <a:xfrm rot="0">
            <a:off x="13078122" y="3355032"/>
            <a:ext cx="425203" cy="42062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12"/>
              </a:lnSpc>
            </a:pPr>
            <a:r>
              <a:rPr b="1" sz="3312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id="1048679" name="TextBox 24"/>
          <p:cNvSpPr txBox="1"/>
          <p:nvPr/>
        </p:nvSpPr>
        <p:spPr>
          <a:xfrm rot="0">
            <a:off x="9607302" y="4263033"/>
            <a:ext cx="3544044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Back-End</a:t>
            </a:r>
          </a:p>
        </p:txBody>
      </p:sp>
      <p:sp>
        <p:nvSpPr>
          <p:cNvPr id="1048680" name="TextBox 25"/>
          <p:cNvSpPr txBox="1"/>
          <p:nvPr/>
        </p:nvSpPr>
        <p:spPr>
          <a:xfrm rot="0">
            <a:off x="9607302" y="4799856"/>
            <a:ext cx="7366844" cy="45237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Node.js, Python/Django, RESTful APIs. For powerful server-side logic and data handling.</a:t>
            </a:r>
          </a:p>
        </p:txBody>
      </p:sp>
      <p:grpSp>
        <p:nvGrpSpPr>
          <p:cNvPr id="67" name="Group 26"/>
          <p:cNvGrpSpPr/>
          <p:nvPr/>
        </p:nvGrpSpPr>
        <p:grpSpPr>
          <a:xfrm rot="0">
            <a:off x="973188" y="6378923"/>
            <a:ext cx="8048030" cy="3052168"/>
            <a:chOff x="0" y="0"/>
            <a:chExt cx="10730707" cy="4069557"/>
          </a:xfrm>
        </p:grpSpPr>
        <p:sp>
          <p:nvSpPr>
            <p:cNvPr id="1048681" name="Freeform 27"/>
            <p:cNvSpPr/>
            <p:nvPr/>
          </p:nvSpPr>
          <p:spPr>
            <a:xfrm rot="0" flipH="0" flipV="0">
              <a:off x="25400" y="25400"/>
              <a:ext cx="10679938" cy="4018661"/>
            </a:xfrm>
            <a:custGeom>
              <a:avLst/>
              <a:ahLst/>
              <a:rect l="l" t="t" r="r" b="b"/>
              <a:pathLst>
                <a:path w="10679938" h="4018661">
                  <a:moveTo>
                    <a:pt x="0" y="56642"/>
                  </a:moveTo>
                  <a:cubicBezTo>
                    <a:pt x="0" y="25400"/>
                    <a:pt x="25527" y="0"/>
                    <a:pt x="57150" y="0"/>
                  </a:cubicBezTo>
                  <a:lnTo>
                    <a:pt x="10622788" y="0"/>
                  </a:lnTo>
                  <a:cubicBezTo>
                    <a:pt x="10654411" y="0"/>
                    <a:pt x="10679938" y="25400"/>
                    <a:pt x="10679938" y="56642"/>
                  </a:cubicBezTo>
                  <a:lnTo>
                    <a:pt x="10679938" y="3962019"/>
                  </a:lnTo>
                  <a:cubicBezTo>
                    <a:pt x="10679938" y="3993388"/>
                    <a:pt x="10654411" y="4018661"/>
                    <a:pt x="10622788" y="4018661"/>
                  </a:cubicBezTo>
                  <a:lnTo>
                    <a:pt x="57150" y="4018661"/>
                  </a:lnTo>
                  <a:cubicBezTo>
                    <a:pt x="25527" y="4018661"/>
                    <a:pt x="0" y="3993261"/>
                    <a:pt x="0" y="396201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682" name="Freeform 28"/>
            <p:cNvSpPr/>
            <p:nvPr/>
          </p:nvSpPr>
          <p:spPr>
            <a:xfrm rot="0" flipH="0" flipV="0">
              <a:off x="0" y="0"/>
              <a:ext cx="10730738" cy="4069461"/>
            </a:xfrm>
            <a:custGeom>
              <a:avLst/>
              <a:ahLst/>
              <a:rect l="l" t="t" r="r" b="b"/>
              <a:pathLst>
                <a:path w="10730738" h="4069461">
                  <a:moveTo>
                    <a:pt x="0" y="82042"/>
                  </a:moveTo>
                  <a:cubicBezTo>
                    <a:pt x="0" y="36576"/>
                    <a:pt x="37084" y="0"/>
                    <a:pt x="82550" y="0"/>
                  </a:cubicBezTo>
                  <a:lnTo>
                    <a:pt x="10648188" y="0"/>
                  </a:lnTo>
                  <a:lnTo>
                    <a:pt x="10648188" y="25400"/>
                  </a:lnTo>
                  <a:lnTo>
                    <a:pt x="10648188" y="0"/>
                  </a:lnTo>
                  <a:cubicBezTo>
                    <a:pt x="10693654" y="0"/>
                    <a:pt x="10730738" y="36576"/>
                    <a:pt x="10730738" y="82042"/>
                  </a:cubicBezTo>
                  <a:lnTo>
                    <a:pt x="10705338" y="82042"/>
                  </a:lnTo>
                  <a:lnTo>
                    <a:pt x="10730738" y="82042"/>
                  </a:lnTo>
                  <a:lnTo>
                    <a:pt x="10730738" y="3987419"/>
                  </a:lnTo>
                  <a:lnTo>
                    <a:pt x="10705338" y="3987419"/>
                  </a:lnTo>
                  <a:lnTo>
                    <a:pt x="10730738" y="3987419"/>
                  </a:lnTo>
                  <a:cubicBezTo>
                    <a:pt x="10730738" y="4033012"/>
                    <a:pt x="10693654" y="4069461"/>
                    <a:pt x="10648188" y="4069461"/>
                  </a:cubicBezTo>
                  <a:lnTo>
                    <a:pt x="10648188" y="4044061"/>
                  </a:lnTo>
                  <a:lnTo>
                    <a:pt x="10648188" y="4069461"/>
                  </a:lnTo>
                  <a:lnTo>
                    <a:pt x="82550" y="4069461"/>
                  </a:lnTo>
                  <a:lnTo>
                    <a:pt x="82550" y="4044061"/>
                  </a:lnTo>
                  <a:lnTo>
                    <a:pt x="82550" y="4069461"/>
                  </a:lnTo>
                  <a:cubicBezTo>
                    <a:pt x="37084" y="4069461"/>
                    <a:pt x="0" y="4032885"/>
                    <a:pt x="0" y="3987419"/>
                  </a:cubicBezTo>
                  <a:lnTo>
                    <a:pt x="0" y="82042"/>
                  </a:lnTo>
                  <a:lnTo>
                    <a:pt x="25400" y="82042"/>
                  </a:lnTo>
                  <a:lnTo>
                    <a:pt x="0" y="82042"/>
                  </a:lnTo>
                  <a:moveTo>
                    <a:pt x="50800" y="82042"/>
                  </a:moveTo>
                  <a:lnTo>
                    <a:pt x="50800" y="3987419"/>
                  </a:lnTo>
                  <a:lnTo>
                    <a:pt x="25400" y="3987419"/>
                  </a:lnTo>
                  <a:lnTo>
                    <a:pt x="50800" y="3987419"/>
                  </a:lnTo>
                  <a:cubicBezTo>
                    <a:pt x="50800" y="4004564"/>
                    <a:pt x="64770" y="4018661"/>
                    <a:pt x="82550" y="4018661"/>
                  </a:cubicBezTo>
                  <a:lnTo>
                    <a:pt x="10648188" y="4018661"/>
                  </a:lnTo>
                  <a:cubicBezTo>
                    <a:pt x="10665968" y="4018661"/>
                    <a:pt x="10679938" y="4004437"/>
                    <a:pt x="10679938" y="3987419"/>
                  </a:cubicBezTo>
                  <a:lnTo>
                    <a:pt x="10679938" y="82042"/>
                  </a:lnTo>
                  <a:cubicBezTo>
                    <a:pt x="10679938" y="64897"/>
                    <a:pt x="10665968" y="50800"/>
                    <a:pt x="10648188" y="50800"/>
                  </a:cubicBezTo>
                  <a:lnTo>
                    <a:pt x="82550" y="50800"/>
                  </a:lnTo>
                  <a:lnTo>
                    <a:pt x="82550" y="25400"/>
                  </a:lnTo>
                  <a:lnTo>
                    <a:pt x="82550" y="50800"/>
                  </a:lnTo>
                  <a:cubicBezTo>
                    <a:pt x="64770" y="50800"/>
                    <a:pt x="50800" y="65024"/>
                    <a:pt x="50800" y="82042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68" name="Group 29"/>
          <p:cNvGrpSpPr/>
          <p:nvPr/>
        </p:nvGrpSpPr>
        <p:grpSpPr>
          <a:xfrm rot="0">
            <a:off x="1030338" y="6436072"/>
            <a:ext cx="7933730" cy="850552"/>
            <a:chOff x="0" y="0"/>
            <a:chExt cx="10578307" cy="1134070"/>
          </a:xfrm>
        </p:grpSpPr>
        <p:sp>
          <p:nvSpPr>
            <p:cNvPr id="1048683" name="Freeform 30"/>
            <p:cNvSpPr/>
            <p:nvPr/>
          </p:nvSpPr>
          <p:spPr>
            <a:xfrm rot="0" flipH="0" flipV="0">
              <a:off x="0" y="0"/>
              <a:ext cx="10578338" cy="1134110"/>
            </a:xfrm>
            <a:custGeom>
              <a:avLst/>
              <a:ahLst/>
              <a:rect l="l" t="t" r="r" b="b"/>
              <a:pathLst>
                <a:path w="10578338" h="1134110">
                  <a:moveTo>
                    <a:pt x="0" y="0"/>
                  </a:moveTo>
                  <a:lnTo>
                    <a:pt x="10578338" y="0"/>
                  </a:lnTo>
                  <a:lnTo>
                    <a:pt x="10578338" y="1134110"/>
                  </a:lnTo>
                  <a:lnTo>
                    <a:pt x="0" y="1134110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048684" name="TextBox 31"/>
          <p:cNvSpPr txBox="1"/>
          <p:nvPr/>
        </p:nvSpPr>
        <p:spPr>
          <a:xfrm rot="0">
            <a:off x="4784526" y="6652617"/>
            <a:ext cx="425202" cy="42062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12"/>
              </a:lnSpc>
            </a:pPr>
            <a:r>
              <a:rPr b="1" sz="3312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id="1048685" name="TextBox 32"/>
          <p:cNvSpPr txBox="1"/>
          <p:nvPr/>
        </p:nvSpPr>
        <p:spPr>
          <a:xfrm rot="0">
            <a:off x="1313855" y="7560617"/>
            <a:ext cx="3544044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</a:t>
            </a:r>
          </a:p>
        </p:txBody>
      </p:sp>
      <p:sp>
        <p:nvSpPr>
          <p:cNvPr id="1048686" name="TextBox 33"/>
          <p:cNvSpPr txBox="1"/>
          <p:nvPr/>
        </p:nvSpPr>
        <p:spPr>
          <a:xfrm rot="0">
            <a:off x="1313855" y="8097441"/>
            <a:ext cx="7366695" cy="45237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PostgreSQL, MongoDB. Secure and efficient data storage solutions.</a:t>
            </a:r>
          </a:p>
        </p:txBody>
      </p:sp>
      <p:grpSp>
        <p:nvGrpSpPr>
          <p:cNvPr id="69" name="Group 34"/>
          <p:cNvGrpSpPr/>
          <p:nvPr/>
        </p:nvGrpSpPr>
        <p:grpSpPr>
          <a:xfrm rot="0">
            <a:off x="9266635" y="6378923"/>
            <a:ext cx="8048179" cy="3052168"/>
            <a:chOff x="0" y="0"/>
            <a:chExt cx="10730905" cy="4069557"/>
          </a:xfrm>
        </p:grpSpPr>
        <p:sp>
          <p:nvSpPr>
            <p:cNvPr id="1048687" name="Freeform 35"/>
            <p:cNvSpPr/>
            <p:nvPr/>
          </p:nvSpPr>
          <p:spPr>
            <a:xfrm rot="0" flipH="0" flipV="0">
              <a:off x="25400" y="25400"/>
              <a:ext cx="10680065" cy="4018661"/>
            </a:xfrm>
            <a:custGeom>
              <a:avLst/>
              <a:ahLst/>
              <a:rect l="l" t="t" r="r" b="b"/>
              <a:pathLst>
                <a:path w="10680065" h="4018661">
                  <a:moveTo>
                    <a:pt x="0" y="56642"/>
                  </a:moveTo>
                  <a:cubicBezTo>
                    <a:pt x="0" y="25400"/>
                    <a:pt x="25527" y="0"/>
                    <a:pt x="57150" y="0"/>
                  </a:cubicBezTo>
                  <a:lnTo>
                    <a:pt x="10622915" y="0"/>
                  </a:lnTo>
                  <a:cubicBezTo>
                    <a:pt x="10654538" y="0"/>
                    <a:pt x="10680065" y="25400"/>
                    <a:pt x="10680065" y="56642"/>
                  </a:cubicBezTo>
                  <a:lnTo>
                    <a:pt x="10680065" y="3962019"/>
                  </a:lnTo>
                  <a:cubicBezTo>
                    <a:pt x="10680065" y="3993388"/>
                    <a:pt x="10654538" y="4018661"/>
                    <a:pt x="10622915" y="4018661"/>
                  </a:cubicBezTo>
                  <a:lnTo>
                    <a:pt x="57150" y="4018661"/>
                  </a:lnTo>
                  <a:cubicBezTo>
                    <a:pt x="25527" y="4018661"/>
                    <a:pt x="0" y="3993261"/>
                    <a:pt x="0" y="396201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688" name="Freeform 36"/>
            <p:cNvSpPr/>
            <p:nvPr/>
          </p:nvSpPr>
          <p:spPr>
            <a:xfrm rot="0" flipH="0" flipV="0">
              <a:off x="0" y="0"/>
              <a:ext cx="10730865" cy="4069461"/>
            </a:xfrm>
            <a:custGeom>
              <a:avLst/>
              <a:ahLst/>
              <a:rect l="l" t="t" r="r" b="b"/>
              <a:pathLst>
                <a:path w="10730865" h="4069461">
                  <a:moveTo>
                    <a:pt x="0" y="82042"/>
                  </a:moveTo>
                  <a:cubicBezTo>
                    <a:pt x="0" y="36576"/>
                    <a:pt x="37084" y="0"/>
                    <a:pt x="82550" y="0"/>
                  </a:cubicBezTo>
                  <a:lnTo>
                    <a:pt x="10648315" y="0"/>
                  </a:lnTo>
                  <a:lnTo>
                    <a:pt x="10648315" y="25400"/>
                  </a:lnTo>
                  <a:lnTo>
                    <a:pt x="10648315" y="0"/>
                  </a:lnTo>
                  <a:cubicBezTo>
                    <a:pt x="10693781" y="0"/>
                    <a:pt x="10730865" y="36576"/>
                    <a:pt x="10730865" y="82042"/>
                  </a:cubicBezTo>
                  <a:lnTo>
                    <a:pt x="10705465" y="82042"/>
                  </a:lnTo>
                  <a:lnTo>
                    <a:pt x="10730865" y="82042"/>
                  </a:lnTo>
                  <a:lnTo>
                    <a:pt x="10730865" y="3987419"/>
                  </a:lnTo>
                  <a:lnTo>
                    <a:pt x="10705465" y="3987419"/>
                  </a:lnTo>
                  <a:lnTo>
                    <a:pt x="10730865" y="3987419"/>
                  </a:lnTo>
                  <a:cubicBezTo>
                    <a:pt x="10730865" y="4033012"/>
                    <a:pt x="10693781" y="4069461"/>
                    <a:pt x="10648315" y="4069461"/>
                  </a:cubicBezTo>
                  <a:lnTo>
                    <a:pt x="10648315" y="4044061"/>
                  </a:lnTo>
                  <a:lnTo>
                    <a:pt x="10648315" y="4069461"/>
                  </a:lnTo>
                  <a:lnTo>
                    <a:pt x="82550" y="4069461"/>
                  </a:lnTo>
                  <a:lnTo>
                    <a:pt x="82550" y="4044061"/>
                  </a:lnTo>
                  <a:lnTo>
                    <a:pt x="82550" y="4069461"/>
                  </a:lnTo>
                  <a:cubicBezTo>
                    <a:pt x="37084" y="4069461"/>
                    <a:pt x="0" y="4032885"/>
                    <a:pt x="0" y="3987419"/>
                  </a:cubicBezTo>
                  <a:lnTo>
                    <a:pt x="0" y="82042"/>
                  </a:lnTo>
                  <a:lnTo>
                    <a:pt x="25400" y="82042"/>
                  </a:lnTo>
                  <a:lnTo>
                    <a:pt x="0" y="82042"/>
                  </a:lnTo>
                  <a:moveTo>
                    <a:pt x="50800" y="82042"/>
                  </a:moveTo>
                  <a:lnTo>
                    <a:pt x="50800" y="3987419"/>
                  </a:lnTo>
                  <a:lnTo>
                    <a:pt x="25400" y="3987419"/>
                  </a:lnTo>
                  <a:lnTo>
                    <a:pt x="50800" y="3987419"/>
                  </a:lnTo>
                  <a:cubicBezTo>
                    <a:pt x="50800" y="4004564"/>
                    <a:pt x="64770" y="4018661"/>
                    <a:pt x="82550" y="4018661"/>
                  </a:cubicBezTo>
                  <a:lnTo>
                    <a:pt x="10648315" y="4018661"/>
                  </a:lnTo>
                  <a:cubicBezTo>
                    <a:pt x="10666095" y="4018661"/>
                    <a:pt x="10680065" y="4004437"/>
                    <a:pt x="10680065" y="3987419"/>
                  </a:cubicBezTo>
                  <a:lnTo>
                    <a:pt x="10680065" y="82042"/>
                  </a:lnTo>
                  <a:cubicBezTo>
                    <a:pt x="10680065" y="64897"/>
                    <a:pt x="10666095" y="50800"/>
                    <a:pt x="10648315" y="50800"/>
                  </a:cubicBezTo>
                  <a:lnTo>
                    <a:pt x="82550" y="50800"/>
                  </a:lnTo>
                  <a:lnTo>
                    <a:pt x="82550" y="25400"/>
                  </a:lnTo>
                  <a:lnTo>
                    <a:pt x="82550" y="50800"/>
                  </a:lnTo>
                  <a:cubicBezTo>
                    <a:pt x="64770" y="50800"/>
                    <a:pt x="50800" y="65024"/>
                    <a:pt x="50800" y="82042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70" name="Group 37"/>
          <p:cNvGrpSpPr/>
          <p:nvPr/>
        </p:nvGrpSpPr>
        <p:grpSpPr>
          <a:xfrm rot="0">
            <a:off x="9323784" y="6436072"/>
            <a:ext cx="7933879" cy="850552"/>
            <a:chOff x="0" y="0"/>
            <a:chExt cx="10578505" cy="1134070"/>
          </a:xfrm>
        </p:grpSpPr>
        <p:sp>
          <p:nvSpPr>
            <p:cNvPr id="1048689" name="Freeform 38"/>
            <p:cNvSpPr/>
            <p:nvPr/>
          </p:nvSpPr>
          <p:spPr>
            <a:xfrm rot="0" flipH="0" flipV="0">
              <a:off x="0" y="0"/>
              <a:ext cx="10578465" cy="1134110"/>
            </a:xfrm>
            <a:custGeom>
              <a:avLst/>
              <a:ahLst/>
              <a:rect l="l" t="t" r="r" b="b"/>
              <a:pathLst>
                <a:path w="10578465" h="1134110">
                  <a:moveTo>
                    <a:pt x="0" y="0"/>
                  </a:moveTo>
                  <a:lnTo>
                    <a:pt x="10578465" y="0"/>
                  </a:lnTo>
                  <a:lnTo>
                    <a:pt x="10578465" y="1134110"/>
                  </a:lnTo>
                  <a:lnTo>
                    <a:pt x="0" y="1134110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048690" name="TextBox 39"/>
          <p:cNvSpPr txBox="1"/>
          <p:nvPr/>
        </p:nvSpPr>
        <p:spPr>
          <a:xfrm rot="0">
            <a:off x="13078122" y="6652617"/>
            <a:ext cx="425203" cy="42062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12"/>
              </a:lnSpc>
            </a:pPr>
            <a:r>
              <a:rPr b="1" sz="3312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  <p:sp>
        <p:nvSpPr>
          <p:cNvPr id="1048691" name="TextBox 40"/>
          <p:cNvSpPr txBox="1"/>
          <p:nvPr/>
        </p:nvSpPr>
        <p:spPr>
          <a:xfrm rot="0">
            <a:off x="9607302" y="7560617"/>
            <a:ext cx="3544044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Cloud Infrastructure</a:t>
            </a:r>
          </a:p>
        </p:txBody>
      </p:sp>
      <p:sp>
        <p:nvSpPr>
          <p:cNvPr id="1048692" name="TextBox 41"/>
          <p:cNvSpPr txBox="1"/>
          <p:nvPr/>
        </p:nvSpPr>
        <p:spPr>
          <a:xfrm rot="0">
            <a:off x="9607302" y="8097441"/>
            <a:ext cx="7366844" cy="45237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AWS, Docker, Kubernetes. For scalable deployment and reliable performance.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699" name="Freeform 3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75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700" name="Freeform 5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1048701" name="Freeform 7" descr="preencoded.png">
              <a:hlinkClick r:id="rId1" tooltip="https://gamma.app/?utm_source=made-with-gamma"/>
            </p:cNvPr>
            <p:cNvSpPr/>
            <p:nvPr/>
          </p:nvSpPr>
          <p:spPr>
            <a:xfrm rot="0" flipH="0" flipV="0">
              <a:off x="0" y="0"/>
              <a:ext cx="2870962" cy="685800"/>
            </a:xfrm>
            <a:custGeom>
              <a:avLst/>
              <a:ah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0" t="0" r="-1" b="0"/>
              </a:stretch>
            </a:blipFill>
          </p:spPr>
        </p:sp>
      </p:grpSp>
      <p:sp>
        <p:nvSpPr>
          <p:cNvPr id="1048702" name="TextBox 8"/>
          <p:cNvSpPr txBox="1"/>
          <p:nvPr/>
        </p:nvSpPr>
        <p:spPr>
          <a:xfrm rot="0">
            <a:off x="992238" y="1231404"/>
            <a:ext cx="16303526" cy="8810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37"/>
              </a:lnSpc>
            </a:pPr>
            <a:r>
              <a:rPr b="1" sz="5562" lang="en-US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Portfolio Design &amp; Layout: Intuitive and Engaging</a:t>
            </a:r>
          </a:p>
        </p:txBody>
      </p:sp>
      <p:grpSp>
        <p:nvGrpSpPr>
          <p:cNvPr id="77" name="Group 9"/>
          <p:cNvGrpSpPr>
            <a:grpSpLocks noChangeAspect="1"/>
          </p:cNvGrpSpPr>
          <p:nvPr/>
        </p:nvGrpSpPr>
        <p:grpSpPr>
          <a:xfrm rot="0">
            <a:off x="1001762" y="3771900"/>
            <a:ext cx="5276999" cy="3402360"/>
            <a:chOff x="0" y="0"/>
            <a:chExt cx="7035998" cy="4536480"/>
          </a:xfrm>
        </p:grpSpPr>
        <p:sp>
          <p:nvSpPr>
            <p:cNvPr id="1048703" name="Freeform 10" descr="preencoded.png"/>
            <p:cNvSpPr/>
            <p:nvPr/>
          </p:nvSpPr>
          <p:spPr>
            <a:xfrm rot="0" flipH="0" flipV="0">
              <a:off x="0" y="0"/>
              <a:ext cx="7036054" cy="4536440"/>
            </a:xfrm>
            <a:custGeom>
              <a:avLst/>
              <a:ahLst/>
              <a:rect l="l" t="t" r="r" b="b"/>
              <a:pathLst>
                <a:path w="7036054" h="4536440">
                  <a:moveTo>
                    <a:pt x="0" y="0"/>
                  </a:moveTo>
                  <a:lnTo>
                    <a:pt x="7036054" y="0"/>
                  </a:lnTo>
                  <a:lnTo>
                    <a:pt x="7036054" y="4536440"/>
                  </a:lnTo>
                  <a:lnTo>
                    <a:pt x="0" y="453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27" t="0" r="-26" b="0"/>
              </a:stretch>
            </a:blipFill>
          </p:spPr>
        </p:sp>
      </p:grpSp>
      <p:grpSp>
        <p:nvGrpSpPr>
          <p:cNvPr id="78" name="Group 11"/>
          <p:cNvGrpSpPr>
            <a:grpSpLocks noChangeAspect="1"/>
          </p:cNvGrpSpPr>
          <p:nvPr/>
        </p:nvGrpSpPr>
        <p:grpSpPr>
          <a:xfrm rot="0">
            <a:off x="6505575" y="3771900"/>
            <a:ext cx="5276999" cy="3402360"/>
            <a:chOff x="0" y="0"/>
            <a:chExt cx="7035998" cy="4536480"/>
          </a:xfrm>
        </p:grpSpPr>
        <p:sp>
          <p:nvSpPr>
            <p:cNvPr id="1048704" name="Freeform 12" descr="preencoded.png"/>
            <p:cNvSpPr/>
            <p:nvPr/>
          </p:nvSpPr>
          <p:spPr>
            <a:xfrm rot="0" flipH="0" flipV="0">
              <a:off x="0" y="0"/>
              <a:ext cx="7036054" cy="4536440"/>
            </a:xfrm>
            <a:custGeom>
              <a:avLst/>
              <a:ahLst/>
              <a:rect l="l" t="t" r="r" b="b"/>
              <a:pathLst>
                <a:path w="7036054" h="4536440">
                  <a:moveTo>
                    <a:pt x="0" y="0"/>
                  </a:moveTo>
                  <a:lnTo>
                    <a:pt x="7036054" y="0"/>
                  </a:lnTo>
                  <a:lnTo>
                    <a:pt x="7036054" y="4536440"/>
                  </a:lnTo>
                  <a:lnTo>
                    <a:pt x="0" y="453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4"/>
              <a:stretch>
                <a:fillRect l="-27" t="0" r="-26" b="0"/>
              </a:stretch>
            </a:blipFill>
          </p:spPr>
        </p:sp>
      </p:grpSp>
      <p:grpSp>
        <p:nvGrpSpPr>
          <p:cNvPr id="79" name="Group 13"/>
          <p:cNvGrpSpPr>
            <a:grpSpLocks noChangeAspect="1"/>
          </p:cNvGrpSpPr>
          <p:nvPr/>
        </p:nvGrpSpPr>
        <p:grpSpPr>
          <a:xfrm rot="0">
            <a:off x="12009387" y="3771900"/>
            <a:ext cx="5276999" cy="3402360"/>
            <a:chOff x="0" y="0"/>
            <a:chExt cx="7035998" cy="4536480"/>
          </a:xfrm>
        </p:grpSpPr>
        <p:sp>
          <p:nvSpPr>
            <p:cNvPr id="1048705" name="Freeform 14" descr="preencoded.png"/>
            <p:cNvSpPr/>
            <p:nvPr/>
          </p:nvSpPr>
          <p:spPr>
            <a:xfrm rot="0" flipH="0" flipV="0">
              <a:off x="0" y="0"/>
              <a:ext cx="7036054" cy="4536440"/>
            </a:xfrm>
            <a:custGeom>
              <a:avLst/>
              <a:ahLst/>
              <a:rect l="l" t="t" r="r" b="b"/>
              <a:pathLst>
                <a:path w="7036054" h="4536440">
                  <a:moveTo>
                    <a:pt x="0" y="0"/>
                  </a:moveTo>
                  <a:lnTo>
                    <a:pt x="7036054" y="0"/>
                  </a:lnTo>
                  <a:lnTo>
                    <a:pt x="7036054" y="4536440"/>
                  </a:lnTo>
                  <a:lnTo>
                    <a:pt x="0" y="453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5"/>
              <a:stretch>
                <a:fillRect l="-27" t="0" r="-26" b="0"/>
              </a:stretch>
            </a:blipFill>
          </p:spPr>
        </p:sp>
      </p:grpSp>
      <p:sp>
        <p:nvSpPr>
          <p:cNvPr id="1048706" name="TextBox 15"/>
          <p:cNvSpPr txBox="1"/>
          <p:nvPr/>
        </p:nvSpPr>
        <p:spPr>
          <a:xfrm rot="0">
            <a:off x="992238" y="7589936"/>
            <a:ext cx="16303526" cy="90474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Our portfolio design focuses on clarity, user-friendliness, and aesthetic appeal. Each component is meticulously crafted to ensure seamless navigation and a consistent brand experience across all platforms. We prioritize responsive layouts that adapt to any device.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713" name="Freeform 3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8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1048714" name="Freeform 5"/>
            <p:cNvSpPr/>
            <p:nvPr/>
          </p:nvSpPr>
          <p:spPr>
            <a:xfrm rot="0" flipH="0" flipV="0">
              <a:off x="0" y="0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5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1048715" name="Freeform 7" descr="preencoded.png">
              <a:hlinkClick r:id="rId1" tooltip="https://gamma.app/?utm_source=made-with-gamma"/>
            </p:cNvPr>
            <p:cNvSpPr/>
            <p:nvPr/>
          </p:nvSpPr>
          <p:spPr>
            <a:xfrm rot="0" flipH="0" flipV="0">
              <a:off x="0" y="0"/>
              <a:ext cx="2870962" cy="685800"/>
            </a:xfrm>
            <a:custGeom>
              <a:avLst/>
              <a:ah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0" t="0" r="-1" b="0"/>
              </a:stretch>
            </a:blipFill>
          </p:spPr>
        </p:sp>
      </p:grpSp>
      <p:sp>
        <p:nvSpPr>
          <p:cNvPr id="1048716" name="TextBox 8"/>
          <p:cNvSpPr txBox="1"/>
          <p:nvPr/>
        </p:nvSpPr>
        <p:spPr>
          <a:xfrm rot="0">
            <a:off x="992238" y="2594074"/>
            <a:ext cx="9782472" cy="90502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37"/>
              </a:lnSpc>
            </a:pPr>
            <a:r>
              <a:rPr b="1" sz="5562" lang="en-US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Key Features &amp; Functionality</a:t>
            </a:r>
          </a:p>
        </p:txBody>
      </p:sp>
      <p:grpSp>
        <p:nvGrpSpPr>
          <p:cNvPr id="86" name="Group 9"/>
          <p:cNvGrpSpPr>
            <a:grpSpLocks noChangeAspect="1"/>
          </p:cNvGrpSpPr>
          <p:nvPr/>
        </p:nvGrpSpPr>
        <p:grpSpPr>
          <a:xfrm rot="0">
            <a:off x="1098500" y="4021782"/>
            <a:ext cx="425203" cy="531614"/>
            <a:chOff x="0" y="0"/>
            <a:chExt cx="566937" cy="708818"/>
          </a:xfrm>
        </p:grpSpPr>
        <p:sp>
          <p:nvSpPr>
            <p:cNvPr id="1048717" name="Freeform 10" descr="preencoded.png"/>
            <p:cNvSpPr/>
            <p:nvPr/>
          </p:nvSpPr>
          <p:spPr>
            <a:xfrm rot="0" flipH="0" flipV="0">
              <a:off x="0" y="0"/>
              <a:ext cx="566928" cy="708787"/>
            </a:xfrm>
            <a:custGeom>
              <a:avLst/>
              <a:ah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233" t="0" r="-235" b="-4"/>
              </a:stretch>
            </a:blipFill>
          </p:spPr>
        </p:sp>
      </p:grpSp>
      <p:sp>
        <p:nvSpPr>
          <p:cNvPr id="1048718" name="TextBox 11"/>
          <p:cNvSpPr txBox="1"/>
          <p:nvPr/>
        </p:nvSpPr>
        <p:spPr>
          <a:xfrm rot="0">
            <a:off x="1913632" y="4056609"/>
            <a:ext cx="3797945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Automated Workflows</a:t>
            </a:r>
          </a:p>
        </p:txBody>
      </p:sp>
      <p:sp>
        <p:nvSpPr>
          <p:cNvPr id="1048719" name="TextBox 12"/>
          <p:cNvSpPr txBox="1"/>
          <p:nvPr/>
        </p:nvSpPr>
        <p:spPr>
          <a:xfrm rot="0">
            <a:off x="1913632" y="4593431"/>
            <a:ext cx="7053114" cy="90474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Reduce manual tasks and improve efficiency with intelligent automation for routine processes.</a:t>
            </a:r>
          </a:p>
        </p:txBody>
      </p:sp>
      <p:grpSp>
        <p:nvGrpSpPr>
          <p:cNvPr id="87" name="Group 13"/>
          <p:cNvGrpSpPr>
            <a:grpSpLocks noChangeAspect="1"/>
          </p:cNvGrpSpPr>
          <p:nvPr/>
        </p:nvGrpSpPr>
        <p:grpSpPr>
          <a:xfrm rot="0">
            <a:off x="9427369" y="4021782"/>
            <a:ext cx="425203" cy="531614"/>
            <a:chOff x="0" y="0"/>
            <a:chExt cx="566937" cy="708818"/>
          </a:xfrm>
        </p:grpSpPr>
        <p:sp>
          <p:nvSpPr>
            <p:cNvPr id="1048720" name="Freeform 14" descr="preencoded.png"/>
            <p:cNvSpPr/>
            <p:nvPr/>
          </p:nvSpPr>
          <p:spPr>
            <a:xfrm rot="0" flipH="0" flipV="0">
              <a:off x="0" y="0"/>
              <a:ext cx="566928" cy="708787"/>
            </a:xfrm>
            <a:custGeom>
              <a:avLst/>
              <a:ah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233" t="0" r="-235" b="-4"/>
              </a:stretch>
            </a:blipFill>
          </p:spPr>
        </p:sp>
      </p:grpSp>
      <p:sp>
        <p:nvSpPr>
          <p:cNvPr id="1048721" name="TextBox 15"/>
          <p:cNvSpPr txBox="1"/>
          <p:nvPr/>
        </p:nvSpPr>
        <p:spPr>
          <a:xfrm rot="0">
            <a:off x="10242500" y="4056609"/>
            <a:ext cx="5330279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Analytics Dashboard</a:t>
            </a:r>
          </a:p>
        </p:txBody>
      </p:sp>
      <p:sp>
        <p:nvSpPr>
          <p:cNvPr id="1048722" name="TextBox 16"/>
          <p:cNvSpPr txBox="1"/>
          <p:nvPr/>
        </p:nvSpPr>
        <p:spPr>
          <a:xfrm rot="0">
            <a:off x="10242500" y="4593431"/>
            <a:ext cx="7053262" cy="45237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Visualize critical business metrics with customizable dashboards for immediate insights.</a:t>
            </a:r>
          </a:p>
        </p:txBody>
      </p:sp>
      <p:grpSp>
        <p:nvGrpSpPr>
          <p:cNvPr id="88" name="Group 17"/>
          <p:cNvGrpSpPr>
            <a:grpSpLocks noChangeAspect="1"/>
          </p:cNvGrpSpPr>
          <p:nvPr/>
        </p:nvGrpSpPr>
        <p:grpSpPr>
          <a:xfrm rot="0">
            <a:off x="1098500" y="6109098"/>
            <a:ext cx="425203" cy="531614"/>
            <a:chOff x="0" y="0"/>
            <a:chExt cx="566937" cy="708818"/>
          </a:xfrm>
        </p:grpSpPr>
        <p:sp>
          <p:nvSpPr>
            <p:cNvPr id="1048723" name="Freeform 18" descr="preencoded.png"/>
            <p:cNvSpPr/>
            <p:nvPr/>
          </p:nvSpPr>
          <p:spPr>
            <a:xfrm rot="0" flipH="0" flipV="0">
              <a:off x="0" y="0"/>
              <a:ext cx="566928" cy="708787"/>
            </a:xfrm>
            <a:custGeom>
              <a:avLst/>
              <a:ah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233" t="0" r="-235" b="-4"/>
              </a:stretch>
            </a:blipFill>
          </p:spPr>
        </p:sp>
      </p:grpSp>
      <p:sp>
        <p:nvSpPr>
          <p:cNvPr id="1048724" name="TextBox 19"/>
          <p:cNvSpPr txBox="1"/>
          <p:nvPr/>
        </p:nvSpPr>
        <p:spPr>
          <a:xfrm rot="0">
            <a:off x="1913632" y="6143922"/>
            <a:ext cx="3544044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Integrated CRM</a:t>
            </a:r>
          </a:p>
        </p:txBody>
      </p:sp>
      <p:sp>
        <p:nvSpPr>
          <p:cNvPr id="1048725" name="TextBox 20"/>
          <p:cNvSpPr txBox="1"/>
          <p:nvPr/>
        </p:nvSpPr>
        <p:spPr>
          <a:xfrm rot="0">
            <a:off x="1913632" y="6680746"/>
            <a:ext cx="7053114" cy="90474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Centralize customer data for enhanced relationship management and personalized communication.</a:t>
            </a:r>
          </a:p>
        </p:txBody>
      </p:sp>
      <p:grpSp>
        <p:nvGrpSpPr>
          <p:cNvPr id="89" name="Group 21"/>
          <p:cNvGrpSpPr>
            <a:grpSpLocks noChangeAspect="1"/>
          </p:cNvGrpSpPr>
          <p:nvPr/>
        </p:nvGrpSpPr>
        <p:grpSpPr>
          <a:xfrm rot="0">
            <a:off x="9427369" y="6109098"/>
            <a:ext cx="425203" cy="531614"/>
            <a:chOff x="0" y="0"/>
            <a:chExt cx="566937" cy="708818"/>
          </a:xfrm>
        </p:grpSpPr>
        <p:sp>
          <p:nvSpPr>
            <p:cNvPr id="1048726" name="Freeform 22" descr="preencoded.png"/>
            <p:cNvSpPr/>
            <p:nvPr/>
          </p:nvSpPr>
          <p:spPr>
            <a:xfrm rot="0" flipH="0" flipV="0">
              <a:off x="0" y="0"/>
              <a:ext cx="566928" cy="708787"/>
            </a:xfrm>
            <a:custGeom>
              <a:avLst/>
              <a:ah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233" t="0" r="-235" b="-4"/>
              </a:stretch>
            </a:blipFill>
          </p:spPr>
        </p:sp>
      </p:grpSp>
      <p:sp>
        <p:nvSpPr>
          <p:cNvPr id="1048727" name="TextBox 23"/>
          <p:cNvSpPr txBox="1"/>
          <p:nvPr/>
        </p:nvSpPr>
        <p:spPr>
          <a:xfrm rot="0">
            <a:off x="10242500" y="6143922"/>
            <a:ext cx="3544044" cy="45243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37"/>
              </a:lnSpc>
            </a:pPr>
            <a:r>
              <a:rPr b="1" sz="2750" lang="en-US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Scalable Modules</a:t>
            </a:r>
          </a:p>
        </p:txBody>
      </p:sp>
      <p:sp>
        <p:nvSpPr>
          <p:cNvPr id="1048728" name="TextBox 24"/>
          <p:cNvSpPr txBox="1"/>
          <p:nvPr/>
        </p:nvSpPr>
        <p:spPr>
          <a:xfrm rot="0">
            <a:off x="10242500" y="6680746"/>
            <a:ext cx="7053262" cy="90474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562"/>
              </a:lnSpc>
            </a:pPr>
            <a:r>
              <a:rPr b="1" sz="2187" lang="en-US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Adapt the solution to your evolving business needs with modular, expandable components.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The-Digital-Challenge-Why-Businesses-Need-Smart-Tech.pptx</dc:title>
  <dc:creator>CPH2495</dc:creator>
  <dcterms:created xsi:type="dcterms:W3CDTF">2006-08-15T13:00:00Z</dcterms:created>
  <dcterms:modified xsi:type="dcterms:W3CDTF">2025-09-06T09:05:51Z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59df947853f549f0b7aa71da7a793f32</vt:lpwstr>
  </property>
</Properties>
</file>